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145706420" r:id="rId2"/>
    <p:sldId id="2145706504" r:id="rId3"/>
    <p:sldId id="2145706422" r:id="rId4"/>
    <p:sldId id="2145706399" r:id="rId5"/>
    <p:sldId id="2145706472" r:id="rId6"/>
    <p:sldId id="2145706410" r:id="rId7"/>
    <p:sldId id="2145706484" r:id="rId8"/>
    <p:sldId id="2145706477" r:id="rId9"/>
    <p:sldId id="2145706478" r:id="rId10"/>
    <p:sldId id="2145706479" r:id="rId11"/>
    <p:sldId id="2145706480" r:id="rId12"/>
    <p:sldId id="2145706481" r:id="rId13"/>
    <p:sldId id="2145706482" r:id="rId14"/>
    <p:sldId id="2145706485" r:id="rId15"/>
    <p:sldId id="2145706486" r:id="rId16"/>
    <p:sldId id="2145706487" r:id="rId17"/>
    <p:sldId id="2145706488" r:id="rId18"/>
    <p:sldId id="2145706489" r:id="rId19"/>
    <p:sldId id="2145706490" r:id="rId20"/>
    <p:sldId id="2145706491" r:id="rId21"/>
    <p:sldId id="2145706492" r:id="rId22"/>
    <p:sldId id="2145706494" r:id="rId23"/>
    <p:sldId id="2145706495" r:id="rId24"/>
    <p:sldId id="2145706496" r:id="rId25"/>
    <p:sldId id="2145706497" r:id="rId26"/>
    <p:sldId id="2145706498" r:id="rId27"/>
    <p:sldId id="2145706499" r:id="rId28"/>
    <p:sldId id="2145706500" r:id="rId29"/>
    <p:sldId id="2145706483" r:id="rId30"/>
    <p:sldId id="2145706501" r:id="rId31"/>
    <p:sldId id="2145706503" r:id="rId32"/>
    <p:sldId id="2145706502" r:id="rId33"/>
    <p:sldId id="2145706471" r:id="rId34"/>
    <p:sldId id="2145706418" r:id="rId3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5CA5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28/07/2025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C571C-0F0B-49FB-A264-AF98B7763A3A}" type="datetimeFigureOut">
              <a:rPr lang="es-CO" smtClean="0"/>
              <a:t>28/07/2025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EACB2-85DE-44EB-9B14-F0CE7CA3971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0082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54756-658C-4531-9437-1007F94CAF80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506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805B226-F693-E23A-0AC6-0487A3BCF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00"/>
            <a:ext cx="12191733" cy="68581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5096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5266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2805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8226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93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0"/>
            <a:ext cx="12192000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4201D2B-7635-B428-D717-5BAA3AF3AB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0"/>
            <a:ext cx="12192000" cy="6858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F72B4CE-B9E0-4DBE-BAB1-2CA5A55902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" y="0"/>
            <a:ext cx="12191733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2919624-2114-0DCE-B9EC-BB724A474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0"/>
            <a:ext cx="12192000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B05C927-FCF5-0132-3B83-3AA55DB68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" y="0"/>
            <a:ext cx="12191733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733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7142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6274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28/07/2025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www.mineducacion.gov.co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2.mp4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.png"/><Relationship Id="rId5" Type="http://schemas.microsoft.com/office/2007/relationships/media" Target="../media/media3.mp4"/><Relationship Id="rId10" Type="http://schemas.openxmlformats.org/officeDocument/2006/relationships/image" Target="../media/image50.png"/><Relationship Id="rId4" Type="http://schemas.openxmlformats.org/officeDocument/2006/relationships/video" Target="../media/media2.mp4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08" y="-274650"/>
            <a:ext cx="12178192" cy="70310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87950" y="6659880"/>
            <a:ext cx="181546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www.mineducacion.gov.co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9358" y="437561"/>
            <a:ext cx="9335502" cy="9698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75"/>
              </a:spcBef>
            </a:pPr>
            <a:r>
              <a:rPr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PROGRAMA</a:t>
            </a:r>
            <a:r>
              <a:rPr sz="3200" spc="-254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DE</a:t>
            </a:r>
            <a:r>
              <a:rPr sz="3200" spc="-75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TUTORÍAS</a:t>
            </a:r>
            <a:r>
              <a:rPr sz="3200" spc="-7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r>
              <a:rPr sz="3200" spc="-85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PARA</a:t>
            </a:r>
            <a:r>
              <a:rPr sz="3200" spc="-165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Arial Rounded MT Bold" panose="020F0704030504030204" pitchFamily="34" charset="0"/>
              </a:rPr>
              <a:t>EL </a:t>
            </a:r>
            <a:r>
              <a:rPr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APRENDIZAJE</a:t>
            </a:r>
            <a:r>
              <a:rPr sz="3200" spc="-95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Y</a:t>
            </a:r>
            <a:r>
              <a:rPr sz="3200" spc="-85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r>
              <a:rPr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LA</a:t>
            </a:r>
            <a:r>
              <a:rPr sz="3200" spc="-155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FORMACIÓN INTEGRAL</a:t>
            </a:r>
            <a:endParaRPr sz="3200" dirty="0">
              <a:latin typeface="Arial Rounded MT Bold" panose="020F070403050403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15101" y="5328674"/>
            <a:ext cx="5349010" cy="1146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3940" algn="ctr">
              <a:lnSpc>
                <a:spcPct val="100000"/>
              </a:lnSpc>
              <a:spcBef>
                <a:spcPts val="100"/>
              </a:spcBef>
            </a:pPr>
            <a:r>
              <a:rPr sz="2400" dirty="0" err="1">
                <a:solidFill>
                  <a:srgbClr val="FFFFFF"/>
                </a:solidFill>
                <a:latin typeface="Arial MT"/>
                <a:cs typeface="Arial MT"/>
              </a:rPr>
              <a:t>Viceministerio</a:t>
            </a:r>
            <a:r>
              <a:rPr sz="2400" spc="-1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EPBM</a:t>
            </a:r>
            <a:endParaRPr lang="es-CO" sz="2400" spc="-2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043940" algn="ctr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s-ES" sz="2400" spc="-20" dirty="0">
                <a:solidFill>
                  <a:srgbClr val="FFFFFF"/>
                </a:solidFill>
                <a:latin typeface="Arial MT"/>
                <a:cs typeface="Arial MT"/>
              </a:rPr>
              <a:t>21 de Julio</a:t>
            </a:r>
            <a:r>
              <a:rPr lang="es-ES" sz="2400" dirty="0">
                <a:solidFill>
                  <a:srgbClr val="FFFFFF"/>
                </a:solidFill>
                <a:latin typeface="Arial MT"/>
                <a:cs typeface="Arial MT"/>
              </a:rPr>
              <a:t> del 2025 </a:t>
            </a:r>
          </a:p>
          <a:p>
            <a:pPr marL="1043940" algn="ctr">
              <a:lnSpc>
                <a:spcPct val="100000"/>
              </a:lnSpc>
              <a:spcBef>
                <a:spcPts val="100"/>
              </a:spcBef>
            </a:pPr>
            <a:r>
              <a:rPr lang="es-ES" sz="2400" spc="-10" dirty="0">
                <a:solidFill>
                  <a:srgbClr val="FFFFFF"/>
                </a:solidFill>
                <a:latin typeface="Arial MT"/>
                <a:cs typeface="Arial MT"/>
              </a:rPr>
              <a:t>Villavicencio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75303" y="5086397"/>
            <a:ext cx="534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FFFF"/>
                </a:solidFill>
                <a:latin typeface="Arial MT"/>
              </a:rPr>
              <a:t>TUTORA:</a:t>
            </a:r>
            <a:endParaRPr lang="es-CO" sz="2400" b="1" dirty="0"/>
          </a:p>
          <a:p>
            <a:r>
              <a:rPr lang="es-ES" sz="2400" b="1" dirty="0">
                <a:solidFill>
                  <a:srgbClr val="FFFFFF"/>
                </a:solidFill>
                <a:latin typeface="Arial MT"/>
                <a:cs typeface="Arial MT"/>
              </a:rPr>
              <a:t>ALBA LUZ MALAGÓN PERILLA</a:t>
            </a:r>
            <a:endParaRPr lang="es-CO" sz="2400" b="1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 t="27130" r="24398" b="41776"/>
          <a:stretch/>
        </p:blipFill>
        <p:spPr>
          <a:xfrm>
            <a:off x="13808" y="3844868"/>
            <a:ext cx="2015860" cy="104867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75303" y="2082351"/>
            <a:ext cx="85096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i="1" u="sng" dirty="0">
                <a:solidFill>
                  <a:schemeClr val="bg1"/>
                </a:solidFill>
                <a:latin typeface="Helvetica" pitchFamily="2" charset="0"/>
              </a:rPr>
              <a:t>PRESENTACIÓN  DE LOS CENTROS DE INTERÉS A ESTUDIANTES IE ALBERTO LLERAS CAMARGO SEDE BACHILLERATO 2025</a:t>
            </a:r>
            <a:endParaRPr lang="es-CO" sz="3200" i="1" u="sng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5EF364-5B0D-532B-3FEA-53A196541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069" y="2548481"/>
            <a:ext cx="3049628" cy="28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280CA-C7FB-73B8-90B0-AF705EDB1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CI RECICREA</a:t>
            </a:r>
          </a:p>
        </p:txBody>
      </p:sp>
      <p:pic>
        <p:nvPicPr>
          <p:cNvPr id="6" name="Marcador de contenido 5" descr="Imagen que contiene tienda, llenado, tabla, cubierto&#10;&#10;El contenido generado por IA puede ser incorrecto.">
            <a:extLst>
              <a:ext uri="{FF2B5EF4-FFF2-40B4-BE49-F238E27FC236}">
                <a16:creationId xmlns:a16="http://schemas.microsoft.com/office/drawing/2014/main" id="{1C79F49A-509C-0247-C820-8CDCE24E24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447800"/>
            <a:ext cx="6675120" cy="4729163"/>
          </a:xfr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17966F-D551-82CB-BD47-AD1A5B48A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45680" y="1447799"/>
            <a:ext cx="4008120" cy="4729164"/>
          </a:xfrm>
        </p:spPr>
        <p:txBody>
          <a:bodyPr>
            <a:normAutofit fontScale="77500" lnSpcReduction="20000"/>
          </a:bodyPr>
          <a:lstStyle/>
          <a:p>
            <a:r>
              <a:rPr lang="es-MX" dirty="0"/>
              <a:t>El Centro de Interés </a:t>
            </a:r>
            <a:r>
              <a:rPr lang="es-MX" b="1" dirty="0"/>
              <a:t>“</a:t>
            </a:r>
            <a:r>
              <a:rPr lang="es-MX" b="1" dirty="0" err="1"/>
              <a:t>Recicrea</a:t>
            </a:r>
            <a:r>
              <a:rPr lang="es-MX" b="1" dirty="0"/>
              <a:t>”</a:t>
            </a:r>
            <a:r>
              <a:rPr lang="es-MX" dirty="0"/>
              <a:t> promueve la conciencia ambiental a través del reciclaje creativo, articulando el proyecto </a:t>
            </a:r>
            <a:r>
              <a:rPr lang="es-MX" b="1" dirty="0"/>
              <a:t>PRAE</a:t>
            </a:r>
            <a:r>
              <a:rPr lang="es-MX" dirty="0"/>
              <a:t> con las áreas de </a:t>
            </a:r>
            <a:r>
              <a:rPr lang="es-MX" b="1" dirty="0"/>
              <a:t>Ciencias, Matemáticas y Artes</a:t>
            </a:r>
            <a:r>
              <a:rPr lang="es-MX" dirty="0"/>
              <a:t>. Los estudiantes transforman materiales reutilizables en obras artísticas, fortaleciendo el pensamiento lógico, la expresión estética y el compromiso ecológico mediante un enfoque interdisciplinar.</a:t>
            </a:r>
          </a:p>
          <a:p>
            <a:r>
              <a:rPr lang="es-MX" b="1" dirty="0"/>
              <a:t>CUPO: 32 ESTUDIANTES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3740546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5DAE6C-A21E-41B3-14BD-416F3429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CI CANTO</a:t>
            </a:r>
          </a:p>
        </p:txBody>
      </p:sp>
      <p:pic>
        <p:nvPicPr>
          <p:cNvPr id="6" name="Marcador de contenido 5" descr="Imagen que contiene lata&#10;&#10;El contenido generado por IA puede ser incorrecto.">
            <a:extLst>
              <a:ext uri="{FF2B5EF4-FFF2-40B4-BE49-F238E27FC236}">
                <a16:creationId xmlns:a16="http://schemas.microsoft.com/office/drawing/2014/main" id="{2215581F-CE01-9ECC-8338-02B3C005F7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>
            <a:fillRect/>
          </a:stretch>
        </p:blipFill>
        <p:spPr>
          <a:xfrm>
            <a:off x="13716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FE4206-5D5A-DAE3-4B84-F970E1D0B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>
                <a:latin typeface="+mn-lt"/>
              </a:rPr>
              <a:t>El Centro de Interés </a:t>
            </a:r>
            <a:r>
              <a:rPr lang="en-US" sz="2200" b="1" dirty="0">
                <a:latin typeface="+mn-lt"/>
              </a:rPr>
              <a:t>“CantaMates”</a:t>
            </a:r>
            <a:r>
              <a:rPr lang="en-US" sz="2200" dirty="0">
                <a:latin typeface="+mn-lt"/>
              </a:rPr>
              <a:t> combina el aprendizaje de las </a:t>
            </a:r>
            <a:r>
              <a:rPr lang="en-US" sz="2200" b="1" dirty="0">
                <a:latin typeface="+mn-lt"/>
              </a:rPr>
              <a:t>Matemáticas</a:t>
            </a:r>
            <a:r>
              <a:rPr lang="en-US" sz="2200" dirty="0">
                <a:latin typeface="+mn-lt"/>
              </a:rPr>
              <a:t> con el </a:t>
            </a:r>
            <a:r>
              <a:rPr lang="en-US" sz="2200" b="1" dirty="0">
                <a:latin typeface="+mn-lt"/>
              </a:rPr>
              <a:t>arte de cantar y expresarse</a:t>
            </a:r>
            <a:r>
              <a:rPr lang="en-US" sz="2200" dirty="0">
                <a:latin typeface="+mn-lt"/>
              </a:rPr>
              <a:t>, promoviendo la comprensión de conceptos numéricos a través de ritmos, canciones y actividades creativas. Integrando elementos de la </a:t>
            </a:r>
            <a:r>
              <a:rPr lang="en-US" sz="2200" b="1" dirty="0">
                <a:latin typeface="+mn-lt"/>
              </a:rPr>
              <a:t>Educación CRESE</a:t>
            </a:r>
            <a:r>
              <a:rPr lang="en-US" sz="2200" dirty="0">
                <a:latin typeface="+mn-lt"/>
              </a:rPr>
              <a:t>, este espacio fortalece la comunicación, la autoestima y el trabajo en equipo, haciendo de las matemáticas una experiencia divertida, significativa y participativa.</a:t>
            </a:r>
          </a:p>
          <a:p>
            <a:r>
              <a:rPr lang="en-US" sz="2200" b="1" dirty="0">
                <a:latin typeface="+mn-lt"/>
              </a:rPr>
              <a:t> CUPO:32 ESTUDIANTES</a:t>
            </a:r>
          </a:p>
          <a:p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185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B2B1F-63E7-F77E-5761-8D04C2F8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505"/>
          </a:xfrm>
        </p:spPr>
        <p:txBody>
          <a:bodyPr>
            <a:normAutofit fontScale="90000"/>
          </a:bodyPr>
          <a:lstStyle/>
          <a:p>
            <a:r>
              <a:rPr lang="es-CO" dirty="0"/>
              <a:t>CI MÚSICA</a:t>
            </a:r>
          </a:p>
        </p:txBody>
      </p:sp>
      <p:pic>
        <p:nvPicPr>
          <p:cNvPr id="6" name="Marcador de contenido 5" descr="Mujer parada junto a una ventana&#10;&#10;El contenido generado por IA puede ser incorrecto.">
            <a:extLst>
              <a:ext uri="{FF2B5EF4-FFF2-40B4-BE49-F238E27FC236}">
                <a16:creationId xmlns:a16="http://schemas.microsoft.com/office/drawing/2014/main" id="{6B8DFE3F-D6B2-ED74-40C7-2D3B1FA296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5629"/>
            <a:ext cx="2088952" cy="4805363"/>
          </a:xfrm>
        </p:spPr>
      </p:pic>
      <p:pic>
        <p:nvPicPr>
          <p:cNvPr id="8" name="Marcador de contenido 7" descr="Grupo de person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BCDE9EF2-2FD6-8485-F48C-B4942E1615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96" y="925629"/>
            <a:ext cx="4477787" cy="5251333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2DA0C6B-60F8-9A96-2BEF-991EFB745B6A}"/>
              </a:ext>
            </a:extLst>
          </p:cNvPr>
          <p:cNvSpPr txBox="1"/>
          <p:nvPr/>
        </p:nvSpPr>
        <p:spPr>
          <a:xfrm>
            <a:off x="7457583" y="925630"/>
            <a:ext cx="374072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El Centro de Interés </a:t>
            </a:r>
            <a:r>
              <a:rPr lang="es-MX" b="1" dirty="0"/>
              <a:t>“Música y Expresión”</a:t>
            </a:r>
            <a:r>
              <a:rPr lang="es-MX" dirty="0"/>
              <a:t> es un espacio donde los estudiantes aprenden a </a:t>
            </a:r>
            <a:r>
              <a:rPr lang="es-MX" b="1" dirty="0"/>
              <a:t>tocar instrumentos y comunicarse a través del lenguaje musical</a:t>
            </a:r>
            <a:r>
              <a:rPr lang="es-MX" dirty="0"/>
              <a:t>, integrando saberes de </a:t>
            </a:r>
            <a:r>
              <a:rPr lang="es-MX" b="1" dirty="0"/>
              <a:t>Arte</a:t>
            </a:r>
            <a:r>
              <a:rPr lang="es-MX" dirty="0"/>
              <a:t>, </a:t>
            </a:r>
            <a:r>
              <a:rPr lang="es-MX" b="1" dirty="0"/>
              <a:t>Matemáticas</a:t>
            </a:r>
            <a:r>
              <a:rPr lang="es-MX" dirty="0"/>
              <a:t> y </a:t>
            </a:r>
            <a:r>
              <a:rPr lang="es-MX" b="1" dirty="0"/>
              <a:t>Educación CRESE</a:t>
            </a:r>
            <a:r>
              <a:rPr lang="es-MX" dirty="0"/>
              <a:t>. A través del ritmo, la melodía y la armonía, se fortalecen habilidades lógico-matemáticas, la sensibilidad artística y competencias socioemocionales como la autoestima, la empatía y el trabajo colaborativo.</a:t>
            </a:r>
          </a:p>
          <a:p>
            <a:r>
              <a:rPr lang="es-MX" b="1" dirty="0"/>
              <a:t>CUPO: 32 ESTUDIANTES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09860735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DE5C61-3422-89D5-8883-663EF0D6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 DIBUJO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3C9982-EED7-6461-3448-83EDA73C6453}"/>
              </a:ext>
            </a:extLst>
          </p:cNvPr>
          <p:cNvSpPr txBox="1"/>
          <p:nvPr/>
        </p:nvSpPr>
        <p:spPr>
          <a:xfrm>
            <a:off x="838201" y="1828801"/>
            <a:ext cx="3816096" cy="434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El Centro de Interés </a:t>
            </a:r>
            <a:r>
              <a:rPr lang="en-US" b="1" dirty="0"/>
              <a:t>“Dibujo Creativo”</a:t>
            </a:r>
            <a:r>
              <a:rPr lang="en-US" dirty="0"/>
              <a:t> es un espacio para potenciar la </a:t>
            </a:r>
            <a:r>
              <a:rPr lang="en-US" b="1" dirty="0"/>
              <a:t>creatividad</a:t>
            </a:r>
            <a:r>
              <a:rPr lang="en-US" dirty="0"/>
              <a:t> de los estudiantes a través de la expresión gráfica, integrando las áreas de </a:t>
            </a:r>
            <a:r>
              <a:rPr lang="en-US" b="1" dirty="0"/>
              <a:t>Artes</a:t>
            </a:r>
            <a:r>
              <a:rPr lang="en-US" dirty="0"/>
              <a:t>, </a:t>
            </a:r>
            <a:r>
              <a:rPr lang="en-US" b="1" dirty="0"/>
              <a:t>Ciencias Naturales</a:t>
            </a:r>
            <a:r>
              <a:rPr lang="en-US" dirty="0"/>
              <a:t> e </a:t>
            </a:r>
            <a:r>
              <a:rPr lang="en-US" b="1" dirty="0"/>
              <a:t>Inglés</a:t>
            </a:r>
            <a:r>
              <a:rPr lang="en-US" dirty="0"/>
              <a:t>. Mediante actividades de observación, ilustración y rotulación bilingüe, los estudiantes desarrollan habilidades artísticas, amplían su vocabulario en inglés y fortalecen su comprensión científica, mientras disfrutan de un ambiente dinámico y creativo.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CUPO: 32 ESTUDIANTES</a:t>
            </a:r>
          </a:p>
        </p:txBody>
      </p:sp>
      <p:pic>
        <p:nvPicPr>
          <p:cNvPr id="6" name="Marcador de contenido 5" descr="Imagen que contiene tabla, computadora, computer&#10;&#10;El contenido generado por IA puede ser incorrecto.">
            <a:extLst>
              <a:ext uri="{FF2B5EF4-FFF2-40B4-BE49-F238E27FC236}">
                <a16:creationId xmlns:a16="http://schemas.microsoft.com/office/drawing/2014/main" id="{A1C5B4DD-6F66-8860-CA7C-A049DF2932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0" r="-1" b="12484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Marcador de contenido 7" descr="Imagen que contiene alimentos, joven, niño, tabla&#10;&#10;El contenido generado por IA puede ser incorrecto.">
            <a:extLst>
              <a:ext uri="{FF2B5EF4-FFF2-40B4-BE49-F238E27FC236}">
                <a16:creationId xmlns:a16="http://schemas.microsoft.com/office/drawing/2014/main" id="{12982FD3-A3E4-44BB-B998-1F15B2C6C4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6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9374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721A3-D819-35B5-6B07-8FC34167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966"/>
          </a:xfrm>
        </p:spPr>
        <p:txBody>
          <a:bodyPr>
            <a:normAutofit fontScale="90000"/>
          </a:bodyPr>
          <a:lstStyle/>
          <a:p>
            <a:r>
              <a:rPr lang="es-CO" dirty="0"/>
              <a:t>CI DIVIERTETE CREANDO</a:t>
            </a:r>
          </a:p>
        </p:txBody>
      </p:sp>
      <p:pic>
        <p:nvPicPr>
          <p:cNvPr id="6" name="Marcador de contenido 5" descr="Una tienda de ropa&#10;&#10;El contenido generado por IA puede ser incorrecto.">
            <a:extLst>
              <a:ext uri="{FF2B5EF4-FFF2-40B4-BE49-F238E27FC236}">
                <a16:creationId xmlns:a16="http://schemas.microsoft.com/office/drawing/2014/main" id="{8F16CBF3-779A-FAE0-2ABF-607BF684F1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4" y="1039092"/>
            <a:ext cx="7200209" cy="4916199"/>
          </a:xfr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4F194E-F4C7-1C19-DB1D-8C113089E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13965" y="1039091"/>
            <a:ext cx="3539835" cy="491619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MX" dirty="0">
                <a:latin typeface="Helvetica" panose="020B0604020202020204" pitchFamily="34" charset="0"/>
                <a:cs typeface="Helvetica" panose="020B0604020202020204" pitchFamily="34" charset="0"/>
              </a:rPr>
              <a:t>El Centro de Interés </a:t>
            </a:r>
            <a:r>
              <a:rPr lang="es-MX" b="1" dirty="0">
                <a:latin typeface="Helvetica" panose="020B0604020202020204" pitchFamily="34" charset="0"/>
                <a:cs typeface="Helvetica" panose="020B0604020202020204" pitchFamily="34" charset="0"/>
              </a:rPr>
              <a:t>“¡Diviértete Creando!”</a:t>
            </a:r>
            <a:r>
              <a:rPr lang="es-MX" dirty="0">
                <a:latin typeface="Helvetica" panose="020B0604020202020204" pitchFamily="34" charset="0"/>
                <a:cs typeface="Helvetica" panose="020B0604020202020204" pitchFamily="34" charset="0"/>
              </a:rPr>
              <a:t> promueve la </a:t>
            </a:r>
            <a:r>
              <a:rPr lang="es-MX" b="1" dirty="0">
                <a:latin typeface="Helvetica" panose="020B0604020202020204" pitchFamily="34" charset="0"/>
                <a:cs typeface="Helvetica" panose="020B0604020202020204" pitchFamily="34" charset="0"/>
              </a:rPr>
              <a:t>innovación, el emprendimiento y la creatividad</a:t>
            </a:r>
            <a:r>
              <a:rPr lang="es-MX" dirty="0">
                <a:latin typeface="Helvetica" panose="020B0604020202020204" pitchFamily="34" charset="0"/>
                <a:cs typeface="Helvetica" panose="020B0604020202020204" pitchFamily="34" charset="0"/>
              </a:rPr>
              <a:t> mediante la elaboración de </a:t>
            </a:r>
            <a:r>
              <a:rPr lang="es-MX" b="1" dirty="0">
                <a:latin typeface="Helvetica" panose="020B0604020202020204" pitchFamily="34" charset="0"/>
                <a:cs typeface="Helvetica" panose="020B0604020202020204" pitchFamily="34" charset="0"/>
              </a:rPr>
              <a:t>productos de belleza y objetos útiles para la vida diaria</a:t>
            </a:r>
            <a:r>
              <a:rPr lang="es-MX" dirty="0">
                <a:latin typeface="Helvetica" panose="020B0604020202020204" pitchFamily="34" charset="0"/>
                <a:cs typeface="Helvetica" panose="020B0604020202020204" pitchFamily="34" charset="0"/>
              </a:rPr>
              <a:t>, a partir de principios básicos de la </a:t>
            </a:r>
            <a:r>
              <a:rPr lang="es-MX" b="1" dirty="0">
                <a:latin typeface="Helvetica" panose="020B0604020202020204" pitchFamily="34" charset="0"/>
                <a:cs typeface="Helvetica" panose="020B0604020202020204" pitchFamily="34" charset="0"/>
              </a:rPr>
              <a:t>Química</a:t>
            </a:r>
            <a:r>
              <a:rPr lang="es-MX" dirty="0">
                <a:latin typeface="Helvetica" panose="020B0604020202020204" pitchFamily="34" charset="0"/>
                <a:cs typeface="Helvetica" panose="020B0604020202020204" pitchFamily="34" charset="0"/>
              </a:rPr>
              <a:t>. En este espacio interdisciplinar, los estudiantes desarrollan ideas de negocio, fortalecen habilidades comunicativas en el área de </a:t>
            </a:r>
            <a:r>
              <a:rPr lang="es-MX" b="1" dirty="0">
                <a:latin typeface="Helvetica" panose="020B0604020202020204" pitchFamily="34" charset="0"/>
                <a:cs typeface="Helvetica" panose="020B0604020202020204" pitchFamily="34" charset="0"/>
              </a:rPr>
              <a:t>Español</a:t>
            </a:r>
            <a:r>
              <a:rPr lang="es-MX" dirty="0">
                <a:latin typeface="Helvetica" panose="020B0604020202020204" pitchFamily="34" charset="0"/>
                <a:cs typeface="Helvetica" panose="020B0604020202020204" pitchFamily="34" charset="0"/>
              </a:rPr>
              <a:t> y aplican el conocimiento científico para crear </a:t>
            </a:r>
            <a:r>
              <a:rPr lang="es-MX" b="1" dirty="0">
                <a:latin typeface="Helvetica" panose="020B0604020202020204" pitchFamily="34" charset="0"/>
                <a:cs typeface="Helvetica" panose="020B0604020202020204" pitchFamily="34" charset="0"/>
              </a:rPr>
              <a:t>invenciones prácticas y sostenibles</a:t>
            </a:r>
            <a:r>
              <a:rPr lang="es-MX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algn="just"/>
            <a:r>
              <a:rPr lang="es-CO" b="1" dirty="0">
                <a:latin typeface="Helvetica" panose="020B0604020202020204" pitchFamily="34" charset="0"/>
                <a:cs typeface="Helvetica" panose="020B0604020202020204" pitchFamily="34" charset="0"/>
              </a:rPr>
              <a:t>CUPO:45 ESTUDIANTES</a:t>
            </a:r>
          </a:p>
        </p:txBody>
      </p:sp>
    </p:spTree>
    <p:extLst>
      <p:ext uri="{BB962C8B-B14F-4D97-AF65-F5344CB8AC3E}">
        <p14:creationId xmlns:p14="http://schemas.microsoft.com/office/powerpoint/2010/main" val="3155396275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E187ED-B60B-9A9A-76AB-3A73CA5D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CI ENGLISH CLUB, ENGLISH FUN</a:t>
            </a:r>
          </a:p>
        </p:txBody>
      </p:sp>
      <p:pic>
        <p:nvPicPr>
          <p:cNvPr id="6" name="Marcador de contenido 5" descr="Imagen que contiene Pizarra&#10;&#10;El contenido generado por IA puede ser incorrecto.">
            <a:extLst>
              <a:ext uri="{FF2B5EF4-FFF2-40B4-BE49-F238E27FC236}">
                <a16:creationId xmlns:a16="http://schemas.microsoft.com/office/drawing/2014/main" id="{2FCDBC45-A4C9-40D2-A3E1-3BD6CBA785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1"/>
            <a:ext cx="5181599" cy="4881562"/>
          </a:xfr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573F1E-751F-4E11-6F36-2F12D31A9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5401"/>
            <a:ext cx="5181600" cy="4881562"/>
          </a:xfrm>
        </p:spPr>
        <p:txBody>
          <a:bodyPr>
            <a:normAutofit fontScale="77500" lnSpcReduction="20000"/>
          </a:bodyPr>
          <a:lstStyle/>
          <a:p>
            <a:r>
              <a:rPr lang="es-MX" dirty="0"/>
              <a:t>El Centro de Interés </a:t>
            </a:r>
            <a:r>
              <a:rPr lang="es-MX" b="1" dirty="0"/>
              <a:t>“English Club – English </a:t>
            </a:r>
            <a:r>
              <a:rPr lang="es-MX" b="1" dirty="0" err="1"/>
              <a:t>Fun</a:t>
            </a:r>
            <a:r>
              <a:rPr lang="es-MX" b="1" dirty="0"/>
              <a:t>”</a:t>
            </a:r>
            <a:r>
              <a:rPr lang="es-MX" dirty="0"/>
              <a:t> es un espacio de </a:t>
            </a:r>
            <a:r>
              <a:rPr lang="es-MX" b="1" dirty="0"/>
              <a:t>intercambio cultural y lingüístico</a:t>
            </a:r>
            <a:r>
              <a:rPr lang="es-MX" dirty="0"/>
              <a:t> entre estudiantes estadounidenses y colombianos, donde se comparten experiencias relacionadas con la </a:t>
            </a:r>
            <a:r>
              <a:rPr lang="es-MX" b="1" dirty="0"/>
              <a:t>cultura, el idioma, las vivencias y los sentires</a:t>
            </a:r>
            <a:r>
              <a:rPr lang="es-MX" dirty="0"/>
              <a:t> de ambos países. A través de actividades lúdicas, artísticas y comunicativas, se fortalece el aprendizaje del inglés y el respeto por la diversidad cultural, promoviendo una educación global, participativa y significativa.</a:t>
            </a:r>
          </a:p>
          <a:p>
            <a:r>
              <a:rPr lang="es-MX" b="1" dirty="0"/>
              <a:t>CUPO: 32 ESTUDIANTES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65538570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B627C8-02BE-64A8-11E8-FA27F4CF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CI CUERPO, MÚSICA Y LITERATURA</a:t>
            </a:r>
          </a:p>
        </p:txBody>
      </p:sp>
      <p:pic>
        <p:nvPicPr>
          <p:cNvPr id="6" name="Marcador de contenido 5" descr="Imagen que contiene ladrillo, alimentos&#10;&#10;El contenido generado por IA puede ser incorrecto.">
            <a:extLst>
              <a:ext uri="{FF2B5EF4-FFF2-40B4-BE49-F238E27FC236}">
                <a16:creationId xmlns:a16="http://schemas.microsoft.com/office/drawing/2014/main" id="{99E626BC-6D3E-5409-8F57-57A8976A5F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1413165"/>
            <a:ext cx="1701875" cy="4382951"/>
          </a:xfrm>
        </p:spPr>
      </p:pic>
      <p:pic>
        <p:nvPicPr>
          <p:cNvPr id="8" name="Marcador de contenido 7" descr="Un par de hombres sentados en un sofá&#10;&#10;El contenido generado por IA puede ser incorrecto.">
            <a:extLst>
              <a:ext uri="{FF2B5EF4-FFF2-40B4-BE49-F238E27FC236}">
                <a16:creationId xmlns:a16="http://schemas.microsoft.com/office/drawing/2014/main" id="{4733FAB6-937D-32C6-B4F3-BB7DF24A19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65" y="1413164"/>
            <a:ext cx="5486400" cy="4763798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02F8CA0-40B9-088A-9CDF-7B4D72235CF4}"/>
              </a:ext>
            </a:extLst>
          </p:cNvPr>
          <p:cNvSpPr txBox="1"/>
          <p:nvPr/>
        </p:nvSpPr>
        <p:spPr>
          <a:xfrm>
            <a:off x="7772400" y="1413164"/>
            <a:ext cx="410094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dirty="0"/>
              <a:t>El Centro de Interés </a:t>
            </a:r>
            <a:r>
              <a:rPr lang="es-MX" b="1" dirty="0"/>
              <a:t>“Cuerpo, Música y Literatura”</a:t>
            </a:r>
            <a:r>
              <a:rPr lang="es-MX" dirty="0"/>
              <a:t> es un espacio de </a:t>
            </a:r>
            <a:r>
              <a:rPr lang="es-MX" b="1" dirty="0"/>
              <a:t>sensibilidad, reflexión y expresión</a:t>
            </a:r>
            <a:r>
              <a:rPr lang="es-MX" dirty="0"/>
              <a:t>, donde los estudiantes escuchan música, utilizan el cuerpo para </a:t>
            </a:r>
            <a:r>
              <a:rPr lang="es-MX" b="1" dirty="0"/>
              <a:t>sentir y comunicar emociones</a:t>
            </a:r>
            <a:r>
              <a:rPr lang="es-MX" dirty="0"/>
              <a:t>, y exploran la literatura como medio para </a:t>
            </a:r>
            <a:r>
              <a:rPr lang="es-MX" b="1" dirty="0"/>
              <a:t>expresar sentimientos, compartir saberes filosóficos, científicos y emocionales</a:t>
            </a:r>
            <a:r>
              <a:rPr lang="es-MX" dirty="0"/>
              <a:t>. Esta experiencia interdisciplinar evoca la </a:t>
            </a:r>
            <a:r>
              <a:rPr lang="es-MX" b="1" dirty="0"/>
              <a:t>tranquilidad</a:t>
            </a:r>
            <a:r>
              <a:rPr lang="es-MX" dirty="0"/>
              <a:t>, fortalece la inteligencia emocional y estimula la capacidad de </a:t>
            </a:r>
            <a:r>
              <a:rPr lang="es-MX" b="1" dirty="0"/>
              <a:t>pensar, sentir y aprender en armonía</a:t>
            </a:r>
            <a:r>
              <a:rPr lang="es-MX" dirty="0"/>
              <a:t>.</a:t>
            </a:r>
          </a:p>
          <a:p>
            <a:pPr>
              <a:buNone/>
            </a:pPr>
            <a:r>
              <a:rPr lang="es-MX" b="1" dirty="0"/>
              <a:t>CUPO: 32 ESTUDIANTES</a:t>
            </a:r>
          </a:p>
        </p:txBody>
      </p:sp>
    </p:spTree>
    <p:extLst>
      <p:ext uri="{BB962C8B-B14F-4D97-AF65-F5344CB8AC3E}">
        <p14:creationId xmlns:p14="http://schemas.microsoft.com/office/powerpoint/2010/main" val="665534007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99FE8-B9EF-51A7-DA8F-F2BFAD6A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CI LECTURA VIVA</a:t>
            </a:r>
            <a:endParaRPr lang="es-CO" dirty="0"/>
          </a:p>
        </p:txBody>
      </p:sp>
      <p:pic>
        <p:nvPicPr>
          <p:cNvPr id="6" name="Marcador de contenido 5" descr="Un grupo de folletos sobre una mesa&#10;&#10;El contenido generado por IA puede ser incorrecto.">
            <a:extLst>
              <a:ext uri="{FF2B5EF4-FFF2-40B4-BE49-F238E27FC236}">
                <a16:creationId xmlns:a16="http://schemas.microsoft.com/office/drawing/2014/main" id="{7A00219A-5C74-79EC-E1CB-B1BE59E385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6" y="1274618"/>
            <a:ext cx="6158345" cy="5070764"/>
          </a:xfr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CCF7CF-CF0E-2575-4AC6-04453C17C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4872" y="1274618"/>
            <a:ext cx="4578927" cy="4902345"/>
          </a:xfrm>
        </p:spPr>
        <p:txBody>
          <a:bodyPr>
            <a:normAutofit fontScale="85000" lnSpcReduction="20000"/>
          </a:bodyPr>
          <a:lstStyle/>
          <a:p>
            <a:r>
              <a:rPr lang="es-MX" dirty="0"/>
              <a:t>El Centro de Interés </a:t>
            </a:r>
            <a:r>
              <a:rPr lang="es-MX" b="1" dirty="0"/>
              <a:t>“Lectura Viva”</a:t>
            </a:r>
            <a:r>
              <a:rPr lang="es-MX" dirty="0"/>
              <a:t> promueve la lectura creativa como una experiencia viva y significativa, donde los estudiantes leen, sienten, interpretan y argumentan lo que leen. A través de charlas e intercambios culturales en español y</a:t>
            </a:r>
            <a:r>
              <a:rPr lang="es-MX" b="1" dirty="0"/>
              <a:t> alemán</a:t>
            </a:r>
            <a:r>
              <a:rPr lang="es-MX" dirty="0"/>
              <a:t>, se fomenta la comprensión intercultural, el pensamiento crítico y la expresión oral y escrita, haciendo de la lectura un puente entre lenguas, culturas y emociones.</a:t>
            </a:r>
          </a:p>
          <a:p>
            <a:r>
              <a:rPr lang="es-MX" b="1" dirty="0"/>
              <a:t>CUPO: 32 ESTUDIANTES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1954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26A308-3266-64D2-972F-4FE47C7A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42798"/>
          </a:xfrm>
        </p:spPr>
        <p:txBody>
          <a:bodyPr>
            <a:normAutofit fontScale="90000"/>
          </a:bodyPr>
          <a:lstStyle/>
          <a:p>
            <a:r>
              <a:rPr lang="es-CO" b="1" dirty="0"/>
              <a:t>CI DEFENSORES DEL DERECHO</a:t>
            </a:r>
          </a:p>
        </p:txBody>
      </p:sp>
      <p:pic>
        <p:nvPicPr>
          <p:cNvPr id="6" name="Marcador de contenido 5" descr="Diagrama&#10;&#10;El contenido generado por IA puede ser incorrecto.">
            <a:extLst>
              <a:ext uri="{FF2B5EF4-FFF2-40B4-BE49-F238E27FC236}">
                <a16:creationId xmlns:a16="http://schemas.microsoft.com/office/drawing/2014/main" id="{AA8F3083-E481-5D35-142D-607C4D4AD3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" y="902742"/>
            <a:ext cx="5961789" cy="3359541"/>
          </a:xfrm>
        </p:spPr>
      </p:pic>
      <p:pic>
        <p:nvPicPr>
          <p:cNvPr id="8" name="Marcador de contenido 7" descr="Un grupo de hombres posando para una foto&#10;&#10;El contenido generado por IA puede ser incorrecto.">
            <a:extLst>
              <a:ext uri="{FF2B5EF4-FFF2-40B4-BE49-F238E27FC236}">
                <a16:creationId xmlns:a16="http://schemas.microsoft.com/office/drawing/2014/main" id="{E0D92A08-B96B-9C74-5CAC-002440C0FF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10" y="4385372"/>
            <a:ext cx="5005647" cy="2107504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B6356D0-913C-F4DF-7058-17E0F9FD9ED7}"/>
              </a:ext>
            </a:extLst>
          </p:cNvPr>
          <p:cNvSpPr txBox="1"/>
          <p:nvPr/>
        </p:nvSpPr>
        <p:spPr>
          <a:xfrm>
            <a:off x="6964679" y="1325880"/>
            <a:ext cx="500564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El Centro de Interés </a:t>
            </a:r>
            <a:r>
              <a:rPr lang="es-MX" b="1" dirty="0"/>
              <a:t>“Defensores del Derecho”</a:t>
            </a:r>
            <a:r>
              <a:rPr lang="es-MX" dirty="0"/>
              <a:t> busca formar adolescentes conscientes de sus </a:t>
            </a:r>
            <a:r>
              <a:rPr lang="es-MX" b="1" dirty="0"/>
              <a:t>derechos y deberes</a:t>
            </a:r>
            <a:r>
              <a:rPr lang="es-MX" dirty="0"/>
              <a:t> como ciudadanos. A través de </a:t>
            </a:r>
            <a:r>
              <a:rPr lang="es-MX" b="1" dirty="0"/>
              <a:t>conversatorios, debates y actividades reflexivas</a:t>
            </a:r>
            <a:r>
              <a:rPr lang="es-MX" dirty="0"/>
              <a:t>, se abordan temas como la </a:t>
            </a:r>
            <a:r>
              <a:rPr lang="es-MX" b="1" dirty="0"/>
              <a:t>convivencia familiar y comunitaria</a:t>
            </a:r>
            <a:r>
              <a:rPr lang="es-MX" dirty="0"/>
              <a:t>, el </a:t>
            </a:r>
            <a:r>
              <a:rPr lang="es-MX" b="1" dirty="0"/>
              <a:t>servicio militar</a:t>
            </a:r>
            <a:r>
              <a:rPr lang="es-MX" dirty="0"/>
              <a:t>, el respeto por el entorno y la participación activa en la sociedad. Este espacio promueve el </a:t>
            </a:r>
            <a:r>
              <a:rPr lang="es-MX" b="1" dirty="0"/>
              <a:t>pensamiento crítico</a:t>
            </a:r>
            <a:r>
              <a:rPr lang="es-MX" dirty="0"/>
              <a:t>, el </a:t>
            </a:r>
            <a:r>
              <a:rPr lang="es-MX" b="1" dirty="0"/>
              <a:t>diálogo respetuoso</a:t>
            </a:r>
            <a:r>
              <a:rPr lang="es-MX" dirty="0"/>
              <a:t> y la construcción de una ciudadanía responsable y comprometida.</a:t>
            </a:r>
            <a:br>
              <a:rPr lang="es-MX" dirty="0"/>
            </a:br>
            <a:r>
              <a:rPr lang="es-MX" b="1" dirty="0"/>
              <a:t>Aquí nacen los abogados del futuro, los defensores de la paz y la armonía.</a:t>
            </a:r>
          </a:p>
          <a:p>
            <a:r>
              <a:rPr lang="es-MX" b="1" dirty="0"/>
              <a:t>CUPO: 32 ESTUDIANTES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7864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EFDCE-E346-6699-1FB4-0F867148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2402"/>
          </a:xfrm>
        </p:spPr>
        <p:txBody>
          <a:bodyPr>
            <a:normAutofit fontScale="90000"/>
          </a:bodyPr>
          <a:lstStyle/>
          <a:p>
            <a:r>
              <a:rPr lang="es-CO" dirty="0"/>
              <a:t>CI FRANCÉS</a:t>
            </a:r>
          </a:p>
        </p:txBody>
      </p:sp>
      <p:pic>
        <p:nvPicPr>
          <p:cNvPr id="6" name="Marcador de contenido 5" descr="Texto, Carta&#10;&#10;El contenido generado por IA puede ser incorrecto.">
            <a:extLst>
              <a:ext uri="{FF2B5EF4-FFF2-40B4-BE49-F238E27FC236}">
                <a16:creationId xmlns:a16="http://schemas.microsoft.com/office/drawing/2014/main" id="{AD59F5B0-1511-0535-B223-8B77299F9E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5" y="997529"/>
            <a:ext cx="3744885" cy="5206232"/>
          </a:xfrm>
        </p:spPr>
      </p:pic>
      <p:pic>
        <p:nvPicPr>
          <p:cNvPr id="8" name="Marcador de contenido 7" descr="Un puente sobre un cuerpo de agua junto a una torre&#10;&#10;El contenido generado por IA puede ser incorrecto.">
            <a:extLst>
              <a:ext uri="{FF2B5EF4-FFF2-40B4-BE49-F238E27FC236}">
                <a16:creationId xmlns:a16="http://schemas.microsoft.com/office/drawing/2014/main" id="{2BFB0E50-9E79-A06F-BC4C-DE1B780CE1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6" y="997529"/>
            <a:ext cx="3366655" cy="5206232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36AF804-2E97-9804-26F0-4A3FBD6DE68C}"/>
              </a:ext>
            </a:extLst>
          </p:cNvPr>
          <p:cNvSpPr txBox="1"/>
          <p:nvPr/>
        </p:nvSpPr>
        <p:spPr>
          <a:xfrm>
            <a:off x="7897091" y="1205041"/>
            <a:ext cx="38834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dirty="0"/>
              <a:t>El Centro de Interés </a:t>
            </a:r>
            <a:r>
              <a:rPr lang="es-MX" b="1" dirty="0"/>
              <a:t>“Francés y Cultura”</a:t>
            </a:r>
            <a:r>
              <a:rPr lang="es-MX" dirty="0"/>
              <a:t> ofrece a los estudiantes la oportunidad de </a:t>
            </a:r>
            <a:r>
              <a:rPr lang="es-MX" b="1" dirty="0"/>
              <a:t>aprender el idioma francés</a:t>
            </a:r>
            <a:r>
              <a:rPr lang="es-MX" dirty="0"/>
              <a:t> mientras participan en un </a:t>
            </a:r>
            <a:r>
              <a:rPr lang="es-MX" b="1" dirty="0"/>
              <a:t>intercambio cultural entre Colombia y Francia</a:t>
            </a:r>
            <a:r>
              <a:rPr lang="es-MX" dirty="0"/>
              <a:t>. A través de actividades comunicativas, artísticas y reflexivas, se exploran aspectos de la </a:t>
            </a:r>
            <a:r>
              <a:rPr lang="es-MX" b="1" dirty="0"/>
              <a:t>lengua, la convivencia, la gastronomía, los sentires y las tradiciones</a:t>
            </a:r>
            <a:r>
              <a:rPr lang="es-MX" dirty="0"/>
              <a:t> de ambos países. Este espacio fortalece el respeto por la diversidad, el aprendizaje de lenguas extranjeras y el desarrollo de una visión intercultural.</a:t>
            </a:r>
          </a:p>
          <a:p>
            <a:pPr>
              <a:buNone/>
            </a:pPr>
            <a:r>
              <a:rPr lang="es-MX" b="1" dirty="0"/>
              <a:t>CUPO: 32 ESTUDIANTES</a:t>
            </a:r>
          </a:p>
        </p:txBody>
      </p:sp>
    </p:spTree>
    <p:extLst>
      <p:ext uri="{BB962C8B-B14F-4D97-AF65-F5344CB8AC3E}">
        <p14:creationId xmlns:p14="http://schemas.microsoft.com/office/powerpoint/2010/main" val="2637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personas posando delante de ventana&#10;&#10;El contenido generado por IA puede ser incorrecto.">
            <a:extLst>
              <a:ext uri="{FF2B5EF4-FFF2-40B4-BE49-F238E27FC236}">
                <a16:creationId xmlns:a16="http://schemas.microsoft.com/office/drawing/2014/main" id="{282093D7-F814-3935-83CC-2CD6807C6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4" y="1312606"/>
            <a:ext cx="3436374" cy="4018935"/>
          </a:xfr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29241DD6-C7C2-9666-7D99-07E7F31CE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/>
          <a:lstStyle/>
          <a:p>
            <a:r>
              <a:rPr lang="es-CO" dirty="0"/>
              <a:t>         GRUPO DINAMIZADOR</a:t>
            </a:r>
          </a:p>
        </p:txBody>
      </p:sp>
      <p:pic>
        <p:nvPicPr>
          <p:cNvPr id="12" name="Imagen 11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C9CF59F3-22A6-C3D7-AC0A-EA3E0567B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235" y="1312605"/>
            <a:ext cx="2953977" cy="4018935"/>
          </a:xfrm>
          <a:prstGeom prst="rect">
            <a:avLst/>
          </a:prstGeom>
        </p:spPr>
      </p:pic>
      <p:pic>
        <p:nvPicPr>
          <p:cNvPr id="3" name="Imagen 2" descr="Grupo de personas posando para una foto&#10;&#10;El contenido generado por IA puede ser incorrecto.">
            <a:extLst>
              <a:ext uri="{FF2B5EF4-FFF2-40B4-BE49-F238E27FC236}">
                <a16:creationId xmlns:a16="http://schemas.microsoft.com/office/drawing/2014/main" id="{0FEF9092-5DAC-5E88-D2DF-E3F05C206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22" y="1312606"/>
            <a:ext cx="3588159" cy="40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48F63C-9513-A83A-7C18-5B0F85D1A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CI SOY + (MÁS)</a:t>
            </a:r>
          </a:p>
        </p:txBody>
      </p:sp>
      <p:pic>
        <p:nvPicPr>
          <p:cNvPr id="6" name="Marcador de contenido 5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CB31D10A-16DE-966F-298F-CA783FD697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3" r="1" b="1"/>
          <a:stretch>
            <a:fillRect/>
          </a:stretch>
        </p:blipFill>
        <p:spPr>
          <a:xfrm>
            <a:off x="167641" y="-15239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86FBAE-6A41-7AE6-4C34-EBD80B8CB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545625"/>
            <a:ext cx="6251110" cy="3644863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just"/>
            <a:r>
              <a:rPr lang="en-US" sz="2600" dirty="0">
                <a:latin typeface="+mn-lt"/>
              </a:rPr>
              <a:t>El Centro de Interés </a:t>
            </a:r>
            <a:r>
              <a:rPr lang="en-US" sz="2600" b="1" dirty="0">
                <a:latin typeface="+mn-lt"/>
              </a:rPr>
              <a:t>“Soy Más + (Más)”</a:t>
            </a:r>
            <a:r>
              <a:rPr lang="en-US" sz="2600" dirty="0">
                <a:latin typeface="+mn-lt"/>
              </a:rPr>
              <a:t> es un espacio de </a:t>
            </a:r>
            <a:r>
              <a:rPr lang="en-US" sz="2600" b="1" dirty="0">
                <a:latin typeface="+mn-lt"/>
              </a:rPr>
              <a:t>empoderamiento femenino</a:t>
            </a:r>
            <a:r>
              <a:rPr lang="en-US" sz="2600" dirty="0">
                <a:latin typeface="+mn-lt"/>
              </a:rPr>
              <a:t> que integra las áreas de </a:t>
            </a:r>
            <a:r>
              <a:rPr lang="en-US" sz="2600" b="1" dirty="0">
                <a:latin typeface="+mn-lt"/>
              </a:rPr>
              <a:t>Física, Química y Ciencias Sociales</a:t>
            </a:r>
            <a:r>
              <a:rPr lang="en-US" sz="2600" dirty="0">
                <a:latin typeface="+mn-lt"/>
              </a:rPr>
              <a:t>, promoviendo el </a:t>
            </a:r>
            <a:r>
              <a:rPr lang="en-US" sz="2600" b="1" dirty="0">
                <a:latin typeface="+mn-lt"/>
              </a:rPr>
              <a:t>amor propio, la dignidad humana y la autonomía</a:t>
            </a:r>
            <a:r>
              <a:rPr lang="en-US" sz="2600" dirty="0">
                <a:latin typeface="+mn-lt"/>
              </a:rPr>
              <a:t>. A través de </a:t>
            </a:r>
            <a:r>
              <a:rPr lang="en-US" sz="2600" b="1" dirty="0">
                <a:latin typeface="+mn-lt"/>
              </a:rPr>
              <a:t>charlas motivacionales</a:t>
            </a:r>
            <a:r>
              <a:rPr lang="en-US" sz="2600" dirty="0">
                <a:latin typeface="+mn-lt"/>
              </a:rPr>
              <a:t>, reflexiones sobre </a:t>
            </a:r>
            <a:r>
              <a:rPr lang="en-US" sz="2600" b="1" dirty="0">
                <a:latin typeface="+mn-lt"/>
              </a:rPr>
              <a:t>derechos y deberes</a:t>
            </a:r>
            <a:r>
              <a:rPr lang="en-US" sz="2600" dirty="0">
                <a:latin typeface="+mn-lt"/>
              </a:rPr>
              <a:t>, y la </a:t>
            </a:r>
            <a:r>
              <a:rPr lang="en-US" sz="2600" b="1" dirty="0">
                <a:latin typeface="+mn-lt"/>
              </a:rPr>
              <a:t>creación de productos con enfoque emprendedor</a:t>
            </a:r>
            <a:r>
              <a:rPr lang="en-US" sz="2600" dirty="0">
                <a:latin typeface="+mn-lt"/>
              </a:rPr>
              <a:t>, las participantes fortalecen su voz, su identidad y su capacidad de hacerse respetar, desarrollando habilidades científicas y sociales al servicio de su crecimiento personal y colectivo.</a:t>
            </a:r>
          </a:p>
          <a:p>
            <a:r>
              <a:rPr lang="en-US" sz="2400" b="1" dirty="0">
                <a:latin typeface="+mn-lt"/>
              </a:rPr>
              <a:t>CUPO: 45 ESTUDIANTES</a:t>
            </a:r>
          </a:p>
          <a:p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99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8DF10AC-C41B-897D-E92C-EDBA3B5E0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latin typeface="+mj-lt"/>
              </a:rPr>
              <a:t>CI DOULINGO ENGLISH CHALLENGE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764DD1-94EA-5857-6642-E64DB2FC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1900" dirty="0">
                <a:latin typeface="+mn-lt"/>
              </a:rPr>
              <a:t>El Centro de Interés </a:t>
            </a:r>
            <a:r>
              <a:rPr lang="en-US" sz="1900" b="1" dirty="0">
                <a:latin typeface="+mn-lt"/>
              </a:rPr>
              <a:t>“Duolingo English Challenge”</a:t>
            </a:r>
            <a:r>
              <a:rPr lang="en-US" sz="1900" dirty="0">
                <a:latin typeface="+mn-lt"/>
              </a:rPr>
              <a:t> es un espacio dinámico de </a:t>
            </a:r>
            <a:r>
              <a:rPr lang="en-US" sz="1900" b="1" dirty="0">
                <a:latin typeface="+mn-lt"/>
              </a:rPr>
              <a:t>competencia, juegos y aprendizaje del idioma inglés</a:t>
            </a:r>
            <a:r>
              <a:rPr lang="en-US" sz="1900" dirty="0">
                <a:latin typeface="+mn-lt"/>
              </a:rPr>
              <a:t>, que combina el uso de la herramienta </a:t>
            </a:r>
            <a:r>
              <a:rPr lang="en-US" sz="1900" b="1" dirty="0">
                <a:latin typeface="+mn-lt"/>
              </a:rPr>
              <a:t>Duolingo</a:t>
            </a:r>
            <a:r>
              <a:rPr lang="en-US" sz="1900" dirty="0">
                <a:latin typeface="+mn-lt"/>
              </a:rPr>
              <a:t> con actividades lúdicas e interactivas. A través de retos individuales y grupales, se promueve el </a:t>
            </a:r>
            <a:r>
              <a:rPr lang="en-US" sz="1900" b="1" dirty="0">
                <a:latin typeface="+mn-lt"/>
              </a:rPr>
              <a:t>intercambio cultural</a:t>
            </a:r>
            <a:r>
              <a:rPr lang="en-US" sz="1900" dirty="0">
                <a:latin typeface="+mn-lt"/>
              </a:rPr>
              <a:t>, el pensamiento ágil y el trabajo colaborativo. </a:t>
            </a:r>
            <a:r>
              <a:rPr lang="en-US" sz="1900" b="1" dirty="0">
                <a:latin typeface="+mn-lt"/>
              </a:rPr>
              <a:t>Aprenderás jugando</a:t>
            </a:r>
            <a:r>
              <a:rPr lang="en-US" sz="1900" dirty="0">
                <a:latin typeface="+mn-lt"/>
              </a:rPr>
              <a:t>, mientras fortaleces tus habilidades lingüísticas en un entorno divertido, digital y motivador.</a:t>
            </a:r>
          </a:p>
          <a:p>
            <a:r>
              <a:rPr lang="en-US" sz="1800" b="1" dirty="0">
                <a:latin typeface="+mn-lt"/>
              </a:rPr>
              <a:t>CUPO: 32 ESTUDIANTES</a:t>
            </a:r>
          </a:p>
          <a:p>
            <a:endParaRPr lang="en-US" sz="1500" dirty="0">
              <a:latin typeface="+mn-lt"/>
            </a:endParaRPr>
          </a:p>
        </p:txBody>
      </p:sp>
      <p:pic>
        <p:nvPicPr>
          <p:cNvPr id="6" name="Marcador de contenido 5" descr="Interfaz de usuario gráfica, Texto, Sitio web&#10;&#10;El contenido generado por IA puede ser incorrecto.">
            <a:extLst>
              <a:ext uri="{FF2B5EF4-FFF2-40B4-BE49-F238E27FC236}">
                <a16:creationId xmlns:a16="http://schemas.microsoft.com/office/drawing/2014/main" id="{8FC2C3B7-72C6-035B-8D8E-D8A30611A6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r="20674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6241717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1B0BC-5C7C-612A-3972-EC426EC8C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253683"/>
            <a:ext cx="9144000" cy="691197"/>
          </a:xfrm>
        </p:spPr>
        <p:txBody>
          <a:bodyPr>
            <a:normAutofit fontScale="90000"/>
          </a:bodyPr>
          <a:lstStyle/>
          <a:p>
            <a:r>
              <a:rPr lang="es-CO" sz="4800" dirty="0"/>
              <a:t>CI TALLER COLIBRÍ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2B3344-E47E-81A0-AD22-B2992DC89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2727" y="1476603"/>
            <a:ext cx="3726872" cy="52425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s-MX" sz="1900" dirty="0"/>
              <a:t>El Centro de Interés </a:t>
            </a:r>
            <a:r>
              <a:rPr lang="es-MX" sz="1900" b="1" dirty="0"/>
              <a:t>“Taller Colibrí”</a:t>
            </a:r>
            <a:r>
              <a:rPr lang="es-MX" sz="1900" dirty="0"/>
              <a:t> es un espacio de </a:t>
            </a:r>
            <a:r>
              <a:rPr lang="es-MX" sz="1900" b="1" dirty="0"/>
              <a:t>creación, encuentro y convivencia</a:t>
            </a:r>
            <a:r>
              <a:rPr lang="es-MX" sz="1900" dirty="0"/>
              <a:t>, donde las </a:t>
            </a:r>
            <a:r>
              <a:rPr lang="es-MX" sz="1900" b="1" dirty="0"/>
              <a:t>artes se entrelazan con la lógica matemática</a:t>
            </a:r>
            <a:r>
              <a:rPr lang="es-MX" sz="1900" dirty="0"/>
              <a:t> para estimular el pensamiento y la creatividad. A través de actividades como </a:t>
            </a:r>
            <a:r>
              <a:rPr lang="es-MX" sz="1900" b="1" dirty="0"/>
              <a:t>tejido, filigrana, bordado, pintura en yeso y decoraciones navideñas</a:t>
            </a:r>
            <a:r>
              <a:rPr lang="es-MX" sz="1900" dirty="0"/>
              <a:t>, los estudiantes desarrollan habilidades manuales, sensibilidad estética y concentración. Aquí </a:t>
            </a:r>
            <a:r>
              <a:rPr lang="es-MX" sz="1900" b="1" dirty="0"/>
              <a:t>aprenderás a entrar en calma, a pensar con claridad y a expresar tu mundo interior creando con tus </a:t>
            </a:r>
            <a:r>
              <a:rPr lang="es-MX" sz="2200" b="1" dirty="0"/>
              <a:t>manos</a:t>
            </a:r>
            <a:r>
              <a:rPr lang="es-MX" dirty="0"/>
              <a:t>.</a:t>
            </a:r>
          </a:p>
          <a:p>
            <a:r>
              <a:rPr lang="es-MX" dirty="0"/>
              <a:t>Participación e instrucción activa de las madres de familia de la asociación </a:t>
            </a:r>
          </a:p>
          <a:p>
            <a:r>
              <a:rPr lang="es-MX" dirty="0"/>
              <a:t>CUPO: 40 ESTUDIANTES</a:t>
            </a:r>
            <a:endParaRPr lang="es-CO" dirty="0"/>
          </a:p>
        </p:txBody>
      </p:sp>
      <p:pic>
        <p:nvPicPr>
          <p:cNvPr id="5" name="Imagen 4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DECAFBFD-43F0-EB94-65DB-4325AF7F5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55" y="1223209"/>
            <a:ext cx="3635436" cy="5242560"/>
          </a:xfrm>
          <a:prstGeom prst="rect">
            <a:avLst/>
          </a:prstGeom>
        </p:spPr>
      </p:pic>
      <p:pic>
        <p:nvPicPr>
          <p:cNvPr id="7" name="Imagen 6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FDAD2F39-EF7D-4225-0780-2C2C8DD9F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6" y="944880"/>
            <a:ext cx="3635436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70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EC29E-316B-13EF-9D93-9B31FB754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8"/>
            <a:ext cx="8610600" cy="937202"/>
          </a:xfrm>
        </p:spPr>
        <p:txBody>
          <a:bodyPr/>
          <a:lstStyle/>
          <a:p>
            <a:r>
              <a:rPr lang="es-CO" b="1" dirty="0">
                <a:solidFill>
                  <a:srgbClr val="C00000"/>
                </a:solidFill>
              </a:rPr>
              <a:t>CI GRANDES CHEFCITOS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F7D69E-ACEE-34C6-E79C-260247D24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02328"/>
            <a:ext cx="5181600" cy="4874635"/>
          </a:xfrm>
        </p:spPr>
        <p:txBody>
          <a:bodyPr>
            <a:normAutofit fontScale="85000" lnSpcReduction="20000"/>
          </a:bodyPr>
          <a:lstStyle/>
          <a:p>
            <a:r>
              <a:rPr lang="es-MX" dirty="0"/>
              <a:t>El Centro de Interés </a:t>
            </a:r>
            <a:r>
              <a:rPr lang="es-MX" b="1" dirty="0"/>
              <a:t>“Grandes </a:t>
            </a:r>
            <a:r>
              <a:rPr lang="es-MX" b="1" dirty="0" err="1"/>
              <a:t>Chefcitos</a:t>
            </a:r>
            <a:r>
              <a:rPr lang="es-MX" b="1" dirty="0"/>
              <a:t>”</a:t>
            </a:r>
            <a:r>
              <a:rPr lang="es-MX" dirty="0"/>
              <a:t> es un espacio divertido y creativo donde aprenderás a </a:t>
            </a:r>
            <a:r>
              <a:rPr lang="es-MX" b="1" dirty="0"/>
              <a:t>cocinar con amor</a:t>
            </a:r>
            <a:r>
              <a:rPr lang="es-MX" dirty="0"/>
              <a:t> una variedad de </a:t>
            </a:r>
            <a:r>
              <a:rPr lang="es-MX" b="1" dirty="0"/>
              <a:t>platillos fuertes, ensaladas y postres típicos de la región y del país</a:t>
            </a:r>
            <a:r>
              <a:rPr lang="es-MX" dirty="0"/>
              <a:t>. A través de un </a:t>
            </a:r>
            <a:r>
              <a:rPr lang="es-MX" b="1" dirty="0"/>
              <a:t>intercambio de saberes, sabores y cultura</a:t>
            </a:r>
            <a:r>
              <a:rPr lang="es-MX" dirty="0"/>
              <a:t>, se fomenta el gusto por la cocina, el trabajo en equipo y el emprendimiento, integrando de forma transversal áreas como Ciencias, Matemáticas, Español y Sociales.</a:t>
            </a:r>
          </a:p>
          <a:p>
            <a:r>
              <a:rPr lang="es-MX" b="1" dirty="0"/>
              <a:t>CUPO: 50 ESTUDIANTES</a:t>
            </a:r>
          </a:p>
          <a:p>
            <a:endParaRPr lang="es-CO" dirty="0"/>
          </a:p>
        </p:txBody>
      </p:sp>
      <p:pic>
        <p:nvPicPr>
          <p:cNvPr id="6" name="Marcador de contenido 5" descr="Texto&#10;&#10;El contenido generado por IA puede ser incorrecto.">
            <a:extLst>
              <a:ext uri="{FF2B5EF4-FFF2-40B4-BE49-F238E27FC236}">
                <a16:creationId xmlns:a16="http://schemas.microsoft.com/office/drawing/2014/main" id="{17AE49C9-AE8B-88B4-17E7-BAB90B6247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706582"/>
            <a:ext cx="5760718" cy="5721927"/>
          </a:xfrm>
        </p:spPr>
      </p:pic>
    </p:spTree>
    <p:extLst>
      <p:ext uri="{BB962C8B-B14F-4D97-AF65-F5344CB8AC3E}">
        <p14:creationId xmlns:p14="http://schemas.microsoft.com/office/powerpoint/2010/main" val="2564658876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8FD26-6185-326A-E8C1-B98032A48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r>
              <a:rPr lang="es-CO" dirty="0"/>
              <a:t>CI NARRATIVAS DEL ANIME</a:t>
            </a:r>
          </a:p>
        </p:txBody>
      </p:sp>
      <p:pic>
        <p:nvPicPr>
          <p:cNvPr id="6" name="Marcador de contenido 5" descr="Un letrero de color negro&#10;&#10;El contenido generado por IA puede ser incorrecto.">
            <a:extLst>
              <a:ext uri="{FF2B5EF4-FFF2-40B4-BE49-F238E27FC236}">
                <a16:creationId xmlns:a16="http://schemas.microsoft.com/office/drawing/2014/main" id="{4EF22A69-6FA7-6D0B-0CF4-ADF6B15818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" y="1204913"/>
            <a:ext cx="5181599" cy="4972050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6A6FBA2-72DA-2BE1-479B-59DCF7B7D4BA}"/>
              </a:ext>
            </a:extLst>
          </p:cNvPr>
          <p:cNvSpPr txBox="1"/>
          <p:nvPr/>
        </p:nvSpPr>
        <p:spPr>
          <a:xfrm>
            <a:off x="6172200" y="1526785"/>
            <a:ext cx="518159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El Centro de Interés </a:t>
            </a:r>
            <a:r>
              <a:rPr lang="es-MX" b="1" dirty="0"/>
              <a:t>“Narrativas del Anime”</a:t>
            </a:r>
            <a:r>
              <a:rPr lang="es-MX" dirty="0"/>
              <a:t> es un espacio para explorar el </a:t>
            </a:r>
            <a:r>
              <a:rPr lang="es-MX" b="1" dirty="0"/>
              <a:t>anime como expresión cultural</a:t>
            </a:r>
            <a:r>
              <a:rPr lang="es-MX" dirty="0"/>
              <a:t>, donde los estudiantes desarrollan su </a:t>
            </a:r>
            <a:r>
              <a:rPr lang="es-MX" b="1" dirty="0"/>
              <a:t>identidad, pensamiento crítico y sentido estético</a:t>
            </a:r>
            <a:r>
              <a:rPr lang="es-MX" dirty="0"/>
              <a:t>. A través del análisis de historias, personajes y temáticas, se integran las áreas de </a:t>
            </a:r>
            <a:r>
              <a:rPr lang="es-MX" b="1" dirty="0"/>
              <a:t>Ciencias Sociales, Español, Filosofía, Ética y Artes</a:t>
            </a:r>
            <a:r>
              <a:rPr lang="es-MX" dirty="0"/>
              <a:t>, promoviendo el diálogo, la creatividad y la comprensión de valores, conflictos y visiones del mundo presentes en estas narrativas. Aquí, el anime se convierte en una herramienta para </a:t>
            </a:r>
            <a:r>
              <a:rPr lang="es-MX" b="1" dirty="0"/>
              <a:t>pensar, sentir y transformar</a:t>
            </a:r>
            <a:r>
              <a:rPr lang="es-MX" dirty="0"/>
              <a:t>.</a:t>
            </a:r>
            <a:endParaRPr lang="es-CO" dirty="0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D975D334-1ADA-7B96-A4FB-3766E5F63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3001"/>
            <a:ext cx="5181600" cy="509630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es-MX" sz="2600" dirty="0"/>
          </a:p>
          <a:p>
            <a:r>
              <a:rPr lang="es-MX" sz="2200" dirty="0"/>
              <a:t>El Centro de Interés </a:t>
            </a:r>
            <a:r>
              <a:rPr lang="es-MX" sz="2200" b="1" dirty="0"/>
              <a:t>“Narrativas del Anime”</a:t>
            </a:r>
            <a:r>
              <a:rPr lang="es-MX" sz="2200" dirty="0"/>
              <a:t> es un espacio para explorar el </a:t>
            </a:r>
            <a:r>
              <a:rPr lang="es-MX" sz="2200" b="1" dirty="0"/>
              <a:t>anime como expresión cultural</a:t>
            </a:r>
            <a:r>
              <a:rPr lang="es-MX" sz="2200" dirty="0"/>
              <a:t>, donde los estudiantes desarrollan su </a:t>
            </a:r>
            <a:r>
              <a:rPr lang="es-MX" sz="2200" b="1" dirty="0"/>
              <a:t>identidad, pensamiento crítico y sentido estético</a:t>
            </a:r>
            <a:r>
              <a:rPr lang="es-MX" sz="2200" dirty="0"/>
              <a:t>. A través del análisis de historias, personajes y temáticas, se integran las áreas de </a:t>
            </a:r>
            <a:r>
              <a:rPr lang="es-MX" sz="2200" b="1" dirty="0"/>
              <a:t>Ciencias Sociales, Español, Filosofía, Ética y Artes</a:t>
            </a:r>
            <a:r>
              <a:rPr lang="es-MX" sz="2200" dirty="0"/>
              <a:t>, promoviendo el diálogo, la creatividad y la comprensión de valores, conflictos y visiones del mundo presentes en estas narrativas. Aquí, el anime se convierte en una herramienta para </a:t>
            </a:r>
            <a:r>
              <a:rPr lang="es-MX" sz="2200" b="1" dirty="0"/>
              <a:t>pensar, sentir y transformar</a:t>
            </a:r>
            <a:r>
              <a:rPr lang="es-MX" sz="2200" dirty="0"/>
              <a:t>.</a:t>
            </a:r>
          </a:p>
          <a:p>
            <a:r>
              <a:rPr lang="es-MX" sz="2200" b="1" dirty="0"/>
              <a:t>CUPO: 32 ESTUDIANTES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06787503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97452-0E14-67F6-65B5-6DFD62D1F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CI ARTE, JOYERIA ARTESANAL</a:t>
            </a:r>
          </a:p>
        </p:txBody>
      </p:sp>
      <p:pic>
        <p:nvPicPr>
          <p:cNvPr id="8" name="Marcador de contenido 7" descr="Un grupo de personas en uniforme junto a un niño&#10;&#10;El contenido generado por IA puede ser incorrecto.">
            <a:extLst>
              <a:ext uri="{FF2B5EF4-FFF2-40B4-BE49-F238E27FC236}">
                <a16:creationId xmlns:a16="http://schemas.microsoft.com/office/drawing/2014/main" id="{A8AA34B6-7692-9564-DE42-8528ADE17B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24" y="1398905"/>
            <a:ext cx="3865605" cy="4773294"/>
          </a:xfrm>
        </p:spPr>
      </p:pic>
      <p:pic>
        <p:nvPicPr>
          <p:cNvPr id="12" name="Marcador de contenido 11" descr="Imagen que contiene persona, interior, mujer, hombre&#10;&#10;El contenido generado por IA puede ser incorrecto.">
            <a:extLst>
              <a:ext uri="{FF2B5EF4-FFF2-40B4-BE49-F238E27FC236}">
                <a16:creationId xmlns:a16="http://schemas.microsoft.com/office/drawing/2014/main" id="{615E5C91-4C66-C944-B9F2-D7D3094EB2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" y="1246394"/>
            <a:ext cx="4233069" cy="4925805"/>
          </a:xfr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1D854D8-7D70-88D6-87EC-FE6261C4FE86}"/>
              </a:ext>
            </a:extLst>
          </p:cNvPr>
          <p:cNvSpPr txBox="1"/>
          <p:nvPr/>
        </p:nvSpPr>
        <p:spPr>
          <a:xfrm>
            <a:off x="4700313" y="1246394"/>
            <a:ext cx="318654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El Centro de Interés </a:t>
            </a:r>
            <a:r>
              <a:rPr lang="es-MX" b="1" dirty="0"/>
              <a:t>“Arte y Joyería Artesanal”</a:t>
            </a:r>
            <a:r>
              <a:rPr lang="es-MX" dirty="0"/>
              <a:t> es un espacio innovador de </a:t>
            </a:r>
            <a:r>
              <a:rPr lang="es-MX" b="1" dirty="0"/>
              <a:t>creación y emprendimiento</a:t>
            </a:r>
            <a:r>
              <a:rPr lang="es-MX" dirty="0"/>
              <a:t>, donde los estudiantes diseñan y elaboran piezas únicas aplicando saberes de </a:t>
            </a:r>
            <a:r>
              <a:rPr lang="es-MX" b="1" dirty="0"/>
              <a:t>Arte, Emprendimiento, Matemáticas y Ética</a:t>
            </a:r>
            <a:r>
              <a:rPr lang="es-MX" dirty="0"/>
              <a:t>. A través del trabajo manual, desarrollan la creatividad, el pensamiento lógico y el sentido estético, mientras fortalecen valores como la responsabilidad, el respeto por el trabajo propio y ajeno, y el espíritu emprendedor.</a:t>
            </a:r>
          </a:p>
          <a:p>
            <a:r>
              <a:rPr lang="es-MX" b="1" dirty="0"/>
              <a:t>CUPO:42 ESTUDIANTES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69912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8A5BF2-8207-F41D-47B6-80E0640E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CI JUEGOS DE MESA (AJEDREZ)</a:t>
            </a:r>
          </a:p>
        </p:txBody>
      </p:sp>
      <p:pic>
        <p:nvPicPr>
          <p:cNvPr id="6" name="Marcador de contenido 5" descr="Un grupo de personas en un salón de clases&#10;&#10;El contenido generado por IA puede ser incorrecto.">
            <a:extLst>
              <a:ext uri="{FF2B5EF4-FFF2-40B4-BE49-F238E27FC236}">
                <a16:creationId xmlns:a16="http://schemas.microsoft.com/office/drawing/2014/main" id="{C4D905D5-8ABE-14D9-8DB2-9731492C4D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6360"/>
            <a:ext cx="5547360" cy="4937760"/>
          </a:xfr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8C9D5E-ABDF-EA57-E0DF-0085216C7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5560" y="1356360"/>
            <a:ext cx="5181600" cy="4820603"/>
          </a:xfrm>
        </p:spPr>
        <p:txBody>
          <a:bodyPr>
            <a:normAutofit/>
          </a:bodyPr>
          <a:lstStyle/>
          <a:p>
            <a:r>
              <a:rPr lang="es-MX" sz="2000" dirty="0"/>
              <a:t>El Centro de Interés </a:t>
            </a:r>
            <a:r>
              <a:rPr lang="es-MX" sz="2000" b="1" dirty="0"/>
              <a:t>“Juegos de Mesa (Ajedrez)”</a:t>
            </a:r>
            <a:r>
              <a:rPr lang="es-MX" sz="2000" dirty="0"/>
              <a:t> es un espacio donde el estudiante </a:t>
            </a:r>
            <a:r>
              <a:rPr lang="es-MX" sz="2000" b="1" dirty="0"/>
              <a:t>se divierte mientras aprende a razonar, tomar decisiones y resolver problemas de forma lógica</a:t>
            </a:r>
            <a:r>
              <a:rPr lang="es-MX" sz="2000" dirty="0"/>
              <a:t>. A través del ajedrez y otros juegos de estrategia, se estimulan la </a:t>
            </a:r>
            <a:r>
              <a:rPr lang="es-MX" sz="2000" b="1" dirty="0"/>
              <a:t>lógica matemática, la destreza mental, la habilidad analítica y la sana competencia</a:t>
            </a:r>
            <a:r>
              <a:rPr lang="es-MX" sz="2000" dirty="0"/>
              <a:t>, desarrollando capacidades que fortalecen el pensamiento crítico y la visión estratégica de la vida.</a:t>
            </a:r>
          </a:p>
          <a:p>
            <a:r>
              <a:rPr lang="es-MX" sz="2000" b="1" dirty="0"/>
              <a:t>CUPO: 32 ESTUDIANTES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911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B53D0-B46A-81A9-C89D-896D46E51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CI LOS CAZA DINERO</a:t>
            </a:r>
          </a:p>
        </p:txBody>
      </p:sp>
      <p:pic>
        <p:nvPicPr>
          <p:cNvPr id="6" name="Marcador de contenido 5" descr="Imagen que contiene exterior, hombre, vuelo, sostener&#10;&#10;El contenido generado por IA puede ser incorrecto.">
            <a:extLst>
              <a:ext uri="{FF2B5EF4-FFF2-40B4-BE49-F238E27FC236}">
                <a16:creationId xmlns:a16="http://schemas.microsoft.com/office/drawing/2014/main" id="{BA64A34D-62B4-75DC-65DF-58F2E38D70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6" y="1347320"/>
            <a:ext cx="4808913" cy="4639946"/>
          </a:xfrm>
        </p:spPr>
      </p:pic>
      <p:pic>
        <p:nvPicPr>
          <p:cNvPr id="8" name="Marcador de contenido 7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10507B8F-8B59-71E4-BF03-B75D68BC8B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40" y="1371600"/>
            <a:ext cx="2691765" cy="4511039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A11C892-31AD-A613-FBCD-BD10251FD2D9}"/>
              </a:ext>
            </a:extLst>
          </p:cNvPr>
          <p:cNvSpPr txBox="1"/>
          <p:nvPr/>
        </p:nvSpPr>
        <p:spPr>
          <a:xfrm>
            <a:off x="7716203" y="1242693"/>
            <a:ext cx="393547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El Centro de Interés </a:t>
            </a:r>
            <a:r>
              <a:rPr lang="es-MX" sz="2000" b="1" dirty="0"/>
              <a:t>“Los Caza Dinero”</a:t>
            </a:r>
            <a:r>
              <a:rPr lang="es-MX" sz="2000" dirty="0"/>
              <a:t> es un espacio donde los estudiantes desarrollan </a:t>
            </a:r>
            <a:r>
              <a:rPr lang="es-MX" sz="2000" b="1" dirty="0"/>
              <a:t>habilidades financieras y contables</a:t>
            </a:r>
            <a:r>
              <a:rPr lang="es-MX" sz="2000" dirty="0"/>
              <a:t>, aprendiendo a </a:t>
            </a:r>
            <a:r>
              <a:rPr lang="es-MX" sz="2000" b="1" dirty="0"/>
              <a:t>administrar el dinero de forma responsable y estratégica</a:t>
            </a:r>
            <a:r>
              <a:rPr lang="es-MX" sz="2000" dirty="0"/>
              <a:t>. A través de actividades prácticas y dinámicas, descubren tácticas para ahorrar, invertir, planificar gastos y </a:t>
            </a:r>
            <a:r>
              <a:rPr lang="es-MX" sz="2000" b="1" dirty="0"/>
              <a:t>emprender con eficacia</a:t>
            </a:r>
            <a:r>
              <a:rPr lang="es-MX" sz="2000" dirty="0"/>
              <a:t>, vender, fortaleciendo competencias clave para la vida personal y profesional.</a:t>
            </a:r>
          </a:p>
          <a:p>
            <a:r>
              <a:rPr lang="es-MX" sz="2000" b="1" dirty="0"/>
              <a:t>CUPO: 32 ESTUDIANTES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2205952913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C4F9C2-22F5-EB90-A2FC-ECC631ED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CI BALONCESTO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C8AC29-8767-D497-7780-6759F13C7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MX" sz="2000" dirty="0"/>
              <a:t>El Centro de Interés </a:t>
            </a:r>
            <a:r>
              <a:rPr lang="es-MX" sz="2000" b="1" dirty="0"/>
              <a:t>“Baloncesto”</a:t>
            </a:r>
            <a:r>
              <a:rPr lang="es-MX" sz="2000" dirty="0"/>
              <a:t> es un espacio donde los estudiantes desarrollan </a:t>
            </a:r>
            <a:r>
              <a:rPr lang="es-MX" sz="2000" b="1" dirty="0"/>
              <a:t>habilidades físicas y deportivas</a:t>
            </a:r>
            <a:r>
              <a:rPr lang="es-MX" sz="2000" dirty="0"/>
              <a:t> mediante la </a:t>
            </a:r>
            <a:r>
              <a:rPr lang="es-MX" sz="2000" b="1" dirty="0"/>
              <a:t>coordinación, la estrategia y el trabajo en equipo</a:t>
            </a:r>
            <a:r>
              <a:rPr lang="es-MX" sz="2000" dirty="0"/>
              <a:t>. A través del juego, se integran conceptos de </a:t>
            </a:r>
            <a:r>
              <a:rPr lang="es-MX" sz="2000" b="1" dirty="0"/>
              <a:t>matemáticas, ingenio y lógica</a:t>
            </a:r>
            <a:r>
              <a:rPr lang="es-MX" sz="2000" dirty="0"/>
              <a:t>, fortaleciendo el pensamiento táctico, la agilidad y el respeto por el otro, en un ambiente dinámico que fomenta la sana competencia y la disciplina deportiva.</a:t>
            </a:r>
          </a:p>
          <a:p>
            <a:r>
              <a:rPr lang="es-MX" sz="2000" dirty="0"/>
              <a:t>CUPO: </a:t>
            </a:r>
            <a:r>
              <a:rPr lang="es-MX" sz="2000" b="1" dirty="0"/>
              <a:t>32 ESTUDIANTES</a:t>
            </a:r>
          </a:p>
          <a:p>
            <a:endParaRPr lang="en-US" sz="2000" dirty="0">
              <a:latin typeface="+mn-lt"/>
            </a:endParaRPr>
          </a:p>
        </p:txBody>
      </p:sp>
      <p:pic>
        <p:nvPicPr>
          <p:cNvPr id="6" name="Marcador de contenido 5" descr="Imagen que contiene interior, sostener, firmar, hombre&#10;&#10;El contenido generado por IA puede ser incorrecto.">
            <a:extLst>
              <a:ext uri="{FF2B5EF4-FFF2-40B4-BE49-F238E27FC236}">
                <a16:creationId xmlns:a16="http://schemas.microsoft.com/office/drawing/2014/main" id="{335CA4C1-D3C8-A601-D03E-D4A08CAFE9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6274951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F02AEB-6D62-B50F-D152-10067510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NORMAS DE LOS CENTROS DE INTERÉS 2025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1A74E715-DCE4-817C-B994-5C064C743A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92875"/>
          </a:xfrm>
        </p:spPr>
      </p:pic>
    </p:spTree>
    <p:extLst>
      <p:ext uri="{BB962C8B-B14F-4D97-AF65-F5344CB8AC3E}">
        <p14:creationId xmlns:p14="http://schemas.microsoft.com/office/powerpoint/2010/main" val="59974939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203B1B-E74B-AEEB-8AF0-E4AFDCB4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8723312" cy="928255"/>
          </a:xfrm>
        </p:spPr>
        <p:txBody>
          <a:bodyPr>
            <a:noAutofit/>
          </a:bodyPr>
          <a:lstStyle/>
          <a:p>
            <a:r>
              <a:rPr lang="es-ES" sz="4800" b="1" dirty="0"/>
              <a:t>AGENDA DE TRABAJO</a:t>
            </a:r>
            <a:endParaRPr lang="es-CO" sz="4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7209DD-3BBD-A14F-07EA-1B4EBFB07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sz="4000" b="0" i="0" dirty="0">
                <a:solidFill>
                  <a:schemeClr val="accent5">
                    <a:lumMod val="75000"/>
                  </a:schemeClr>
                </a:solidFill>
                <a:effectLst/>
                <a:latin typeface="Verdana Pro" panose="020B0604030504040204" pitchFamily="34" charset="0"/>
              </a:rPr>
              <a:t>.</a:t>
            </a:r>
            <a:endParaRPr lang="es-CO" sz="40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6612" y="1570037"/>
            <a:ext cx="9842067" cy="4158817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s-ES" sz="3200" dirty="0"/>
              <a:t>Objetivo de la reunión</a:t>
            </a:r>
          </a:p>
          <a:p>
            <a:pPr marL="342900" indent="-342900">
              <a:buAutoNum type="arabicPeriod"/>
            </a:pPr>
            <a:r>
              <a:rPr lang="es-ES" sz="3200" dirty="0"/>
              <a:t>¿Qué es un Centros de interés?</a:t>
            </a:r>
          </a:p>
          <a:p>
            <a:r>
              <a:rPr lang="es-ES" sz="3200" dirty="0"/>
              <a:t>3. Presentación de los centros de interés</a:t>
            </a:r>
          </a:p>
          <a:p>
            <a:r>
              <a:rPr lang="es-ES" sz="3200" dirty="0"/>
              <a:t> IE Alberto Lleras Camargo </a:t>
            </a:r>
          </a:p>
          <a:p>
            <a:r>
              <a:rPr lang="es-ES" sz="3200" dirty="0"/>
              <a:t>Sede bachillerato</a:t>
            </a:r>
          </a:p>
          <a:p>
            <a:r>
              <a:rPr lang="es-ES" sz="3200" dirty="0"/>
              <a:t>4. Normas a desarrollar en los centros de interés(horario, </a:t>
            </a:r>
            <a:r>
              <a:rPr lang="es-ES" sz="3200" dirty="0" err="1"/>
              <a:t>nota,etc</a:t>
            </a:r>
            <a:r>
              <a:rPr lang="es-ES" sz="3200" dirty="0"/>
              <a:t>.)</a:t>
            </a:r>
          </a:p>
          <a:p>
            <a:pPr marL="342900" indent="-342900">
              <a:buAutoNum type="arabicPeriod"/>
            </a:pPr>
            <a:endParaRPr lang="es-CO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B9C3EEE-1B32-7A11-7712-4BE9A235B51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229" y="1570037"/>
            <a:ext cx="2628900" cy="3294062"/>
          </a:xfrm>
        </p:spPr>
      </p:pic>
    </p:spTree>
    <p:extLst>
      <p:ext uri="{BB962C8B-B14F-4D97-AF65-F5344CB8AC3E}">
        <p14:creationId xmlns:p14="http://schemas.microsoft.com/office/powerpoint/2010/main" val="4283559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7A948-C2A6-B799-50A0-CBD9CBF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655"/>
            <a:ext cx="10515600" cy="1372033"/>
          </a:xfrm>
        </p:spPr>
        <p:txBody>
          <a:bodyPr/>
          <a:lstStyle/>
          <a:p>
            <a:r>
              <a:rPr lang="es-CO" b="1" dirty="0"/>
              <a:t>N0RMAS CENTROS DE INTERES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143773-8989-FA35-7C2C-3DD4A79B3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91"/>
            <a:ext cx="10515600" cy="483307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CO" sz="1800" b="1" dirty="0"/>
              <a:t>La inscripción </a:t>
            </a:r>
            <a:r>
              <a:rPr lang="es-CO" sz="1800" dirty="0"/>
              <a:t>se desarrollara el día lunes 28 de Julio del 2025, durante la jornada. Los estudiantes de grado 11-1 nos colaboraran ese día. En la reunión docente del día viernes  se darán las respectivas indicaciones.</a:t>
            </a:r>
          </a:p>
          <a:p>
            <a:r>
              <a:rPr lang="es-CO" sz="1800" b="1" dirty="0"/>
              <a:t>L</a:t>
            </a:r>
            <a:r>
              <a:rPr lang="es-CO" sz="1800" dirty="0"/>
              <a:t>os estudiantes  ese día lunes en la inscripción harán </a:t>
            </a:r>
            <a:r>
              <a:rPr lang="es-CO" sz="1800" b="1" dirty="0"/>
              <a:t>fila</a:t>
            </a:r>
            <a:r>
              <a:rPr lang="es-CO" sz="1800" dirty="0"/>
              <a:t> en el centro de interés que desean, con la claridad que asistirá a él hasta el termino del año, después no se admiten cambios.( Seguramente para el próximo año escolar pueda escoger otro CI).</a:t>
            </a:r>
          </a:p>
          <a:p>
            <a:r>
              <a:rPr lang="es-CO" sz="1800" b="1" dirty="0"/>
              <a:t> P</a:t>
            </a:r>
            <a:r>
              <a:rPr lang="es-CO" sz="1800" dirty="0"/>
              <a:t>ara la inscripción el estudiante debe llevar muy clara su decisión, el número de su documento de identidad y el grado al que pertenece así facilitará el llenado de la ficha de inscripción al CI.</a:t>
            </a:r>
          </a:p>
          <a:p>
            <a:r>
              <a:rPr lang="es-CO" sz="1800" b="1" dirty="0"/>
              <a:t>S</a:t>
            </a:r>
            <a:r>
              <a:rPr lang="es-CO" sz="1800" dirty="0"/>
              <a:t>e deben </a:t>
            </a:r>
            <a:r>
              <a:rPr lang="es-CO" sz="1800" b="1" dirty="0"/>
              <a:t>cumplir todas las normas </a:t>
            </a:r>
            <a:r>
              <a:rPr lang="es-CO" sz="1800" dirty="0"/>
              <a:t>del manual de convivencia de la IE Alberto Lleras Camargo durante el desarrollo del CI; los centros de interés son espacios de aprendizaje respetuoso, de excelente convivencia y para el disfrute de todos.</a:t>
            </a:r>
          </a:p>
          <a:p>
            <a:r>
              <a:rPr lang="es-CO" sz="1800" b="1" dirty="0"/>
              <a:t>E</a:t>
            </a:r>
            <a:r>
              <a:rPr lang="es-CO" sz="1800" dirty="0"/>
              <a:t>s muy importante </a:t>
            </a:r>
            <a:r>
              <a:rPr lang="es-CO" sz="1800" b="1" dirty="0"/>
              <a:t>llegar puntual </a:t>
            </a:r>
            <a:r>
              <a:rPr lang="es-CO" sz="1800" dirty="0"/>
              <a:t>al encuentro del CI, para el mayor aprovechamiento de la hora de su desarrollo.</a:t>
            </a:r>
          </a:p>
          <a:p>
            <a:r>
              <a:rPr lang="es-CO" sz="1800" b="1" dirty="0"/>
              <a:t>T</a:t>
            </a:r>
            <a:r>
              <a:rPr lang="es-CO" sz="1800" dirty="0"/>
              <a:t>odos los estudiantes asisten el día del centro de interés en uniforme de Ed física, para  mayor comodidad  en el desarrollo de actividades.</a:t>
            </a:r>
          </a:p>
          <a:p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2734321471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5B0AD-7569-E7B5-B026-E47A3528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/>
              <a:t>N0RMAS CENTROS DE INTERES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DD27A6-2671-5007-C1FC-1C0DF6270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4167"/>
            <a:ext cx="10515600" cy="435133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s-CO" sz="2000" b="1" dirty="0"/>
              <a:t>E</a:t>
            </a:r>
            <a:r>
              <a:rPr lang="es-CO" sz="2000" dirty="0"/>
              <a:t>l centro de interés se </a:t>
            </a:r>
            <a:r>
              <a:rPr lang="es-CO" sz="2000" b="1" dirty="0"/>
              <a:t>desarrollara en el aula  </a:t>
            </a:r>
            <a:r>
              <a:rPr lang="es-CO" sz="2000" dirty="0"/>
              <a:t>donde el docente tuvo la clase anterior a este, para que sea más dinámico y organizado el proceso.</a:t>
            </a:r>
          </a:p>
          <a:p>
            <a:r>
              <a:rPr lang="es-CO" sz="2000" dirty="0"/>
              <a:t> </a:t>
            </a:r>
            <a:r>
              <a:rPr lang="es-CO" sz="2000" b="1" dirty="0"/>
              <a:t>L</a:t>
            </a:r>
            <a:r>
              <a:rPr lang="es-CO" sz="2000" dirty="0"/>
              <a:t>os estudiantes son quienes </a:t>
            </a:r>
            <a:r>
              <a:rPr lang="es-CO" sz="2000" b="1" dirty="0"/>
              <a:t>buscan el aula</a:t>
            </a:r>
            <a:r>
              <a:rPr lang="es-CO" sz="2000" dirty="0"/>
              <a:t> del centro de interés y al docente.</a:t>
            </a:r>
          </a:p>
          <a:p>
            <a:r>
              <a:rPr lang="es-CO" sz="2000" b="1" dirty="0"/>
              <a:t> P</a:t>
            </a:r>
            <a:r>
              <a:rPr lang="es-CO" sz="2000" dirty="0"/>
              <a:t>ara el inicio de la clase del centro de interés cada  docente tendrá </a:t>
            </a:r>
            <a:r>
              <a:rPr lang="es-CO" sz="2000" b="1" dirty="0"/>
              <a:t>un afiche </a:t>
            </a:r>
            <a:r>
              <a:rPr lang="es-CO" sz="2000" dirty="0"/>
              <a:t>de su CI y el número de cada aula en la puerta de su salón, ello para que los estudiantes identifiquen donde se encuentra el CI que eligió y  se vuelva común a su vista</a:t>
            </a:r>
            <a:r>
              <a:rPr lang="es-CO" sz="2000" b="1" dirty="0"/>
              <a:t>. </a:t>
            </a:r>
          </a:p>
          <a:p>
            <a:r>
              <a:rPr lang="es-CO" sz="2000" b="1" dirty="0"/>
              <a:t>Todos</a:t>
            </a:r>
            <a:r>
              <a:rPr lang="es-CO" sz="2000" dirty="0"/>
              <a:t> los estudiantes deben </a:t>
            </a:r>
            <a:r>
              <a:rPr lang="es-CO" sz="2000" b="1" dirty="0"/>
              <a:t>elegir un CI</a:t>
            </a:r>
            <a:r>
              <a:rPr lang="es-CO" sz="2000" dirty="0"/>
              <a:t>.</a:t>
            </a:r>
          </a:p>
          <a:p>
            <a:r>
              <a:rPr lang="es-CO" sz="2000" b="1" dirty="0"/>
              <a:t>E</a:t>
            </a:r>
            <a:r>
              <a:rPr lang="es-CO" sz="2000" dirty="0"/>
              <a:t>l Centro de interés tiene </a:t>
            </a:r>
            <a:r>
              <a:rPr lang="es-CO" sz="2000" b="1" dirty="0"/>
              <a:t>nota positiva </a:t>
            </a:r>
            <a:r>
              <a:rPr lang="es-CO" sz="2000" dirty="0"/>
              <a:t>para las área que el docente líder crea pertinente. Sí el estudiante no asiste no obtiene este beneficio. </a:t>
            </a:r>
          </a:p>
        </p:txBody>
      </p:sp>
    </p:spTree>
    <p:extLst>
      <p:ext uri="{BB962C8B-B14F-4D97-AF65-F5344CB8AC3E}">
        <p14:creationId xmlns:p14="http://schemas.microsoft.com/office/powerpoint/2010/main" val="1155865925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F360075D-D001-B01D-9E2A-5710764CC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656"/>
            <a:ext cx="10515600" cy="734290"/>
          </a:xfrm>
        </p:spPr>
        <p:txBody>
          <a:bodyPr/>
          <a:lstStyle/>
          <a:p>
            <a:r>
              <a:rPr lang="es-CO" b="1" dirty="0"/>
              <a:t>N0RMAS CENTROS DE INTERES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5B270B5C-C537-9127-C685-999C375CF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1490"/>
            <a:ext cx="10515600" cy="512081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s-CO" sz="2000" dirty="0"/>
          </a:p>
          <a:p>
            <a:r>
              <a:rPr lang="es-CO" sz="1800" b="1" dirty="0"/>
              <a:t>E</a:t>
            </a:r>
            <a:r>
              <a:rPr lang="es-CO" sz="1800" dirty="0"/>
              <a:t>n cada encuentro de CI el docente líder debe </a:t>
            </a:r>
            <a:r>
              <a:rPr lang="es-CO" sz="1800" b="1" dirty="0"/>
              <a:t>tomar asistencia </a:t>
            </a:r>
            <a:r>
              <a:rPr lang="es-CO" sz="1800" dirty="0"/>
              <a:t>y reportar las novedades a la tutora,  no se permite la salida del estudiante del aula o espacio  hasta terminada la hora de CI.</a:t>
            </a:r>
          </a:p>
          <a:p>
            <a:r>
              <a:rPr lang="es-CO" sz="1800" b="1" dirty="0"/>
              <a:t>E</a:t>
            </a:r>
            <a:r>
              <a:rPr lang="es-CO" sz="1800" dirty="0"/>
              <a:t>s importante </a:t>
            </a:r>
            <a:r>
              <a:rPr lang="es-CO" sz="1800" b="1" dirty="0"/>
              <a:t>la evidencia </a:t>
            </a:r>
            <a:r>
              <a:rPr lang="es-CO" sz="1800" dirty="0"/>
              <a:t>de cada CI, cada docente debe tomar una foto del encuentro quincenal y enviarla a la CDA</a:t>
            </a:r>
          </a:p>
          <a:p>
            <a:r>
              <a:rPr lang="es-CO" sz="1800" b="1" dirty="0"/>
              <a:t>L</a:t>
            </a:r>
            <a:r>
              <a:rPr lang="es-CO" sz="1800" dirty="0"/>
              <a:t>os encuentros del centro de interés para este segundo semestre del año 2025 </a:t>
            </a:r>
            <a:r>
              <a:rPr lang="es-CO" sz="1800" b="1" dirty="0"/>
              <a:t>se inician el 30 de julio, de 7:30 AM a 8:30 AM en horario B </a:t>
            </a:r>
            <a:r>
              <a:rPr lang="es-CO" sz="1800" dirty="0"/>
              <a:t>y consecutivamente cada 15 días  sin falta, las fechas siguientes son: 12 y26 de agosto, 3 y 17 de septiembre, 1,15,29 de octubre, 12 y el 26 de noviembre.  El 3 de diciembre se realizará la evaluación por parte de los docentes, directivos y tutora de lo ejecutado en el presente año en cuanto a centros de interés se refiere.</a:t>
            </a:r>
          </a:p>
          <a:p>
            <a:r>
              <a:rPr lang="es-CO" sz="1800" b="1" dirty="0"/>
              <a:t>Las madres y los padres de familia están invitados a participar, a colaborar y a disfrutar  los centros de interés, esta es una estrategia de toda la comunidad educativa de nuestra IE Alberto Lleras Camargo que se desarrolla a partir del programa de tutorías para el aprendizaje y la formación integral y la educación CRESE</a:t>
            </a:r>
            <a:r>
              <a:rPr lang="es-CO" sz="2000" b="1" dirty="0"/>
              <a:t>. PTA/FI 3.0. De esta forma estamos desarrollando la alianza Escuela –Familia.</a:t>
            </a:r>
          </a:p>
        </p:txBody>
      </p:sp>
    </p:spTree>
    <p:extLst>
      <p:ext uri="{BB962C8B-B14F-4D97-AF65-F5344CB8AC3E}">
        <p14:creationId xmlns:p14="http://schemas.microsoft.com/office/powerpoint/2010/main" val="482825606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6310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"Cuando encuentras tu centro de interés, encuentras tu propósito"</a:t>
            </a:r>
            <a:r>
              <a:rPr lang="es-MX" dirty="0"/>
              <a:t>:</a:t>
            </a:r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5272106" y="6229350"/>
            <a:ext cx="2937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https://www.youtube.com/watch?v=0HsLziFhPE4</a:t>
            </a:r>
          </a:p>
        </p:txBody>
      </p:sp>
      <p:pic>
        <p:nvPicPr>
          <p:cNvPr id="6" name="VIDEO SOY + (MÁS)">
            <a:hlinkClick r:id="" action="ppaction://media"/>
            <a:extLst>
              <a:ext uri="{FF2B5EF4-FFF2-40B4-BE49-F238E27FC236}">
                <a16:creationId xmlns:a16="http://schemas.microsoft.com/office/drawing/2014/main" id="{A47AD6F8-807F-04D8-9950-6ABDEF2781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723" y="1484309"/>
            <a:ext cx="2937164" cy="4316415"/>
          </a:xfrm>
        </p:spPr>
      </p:pic>
      <p:pic>
        <p:nvPicPr>
          <p:cNvPr id="8" name="VIDEO TALLER COLIBRÍ">
            <a:hlinkClick r:id="" action="ppaction://media"/>
            <a:extLst>
              <a:ext uri="{FF2B5EF4-FFF2-40B4-BE49-F238E27FC236}">
                <a16:creationId xmlns:a16="http://schemas.microsoft.com/office/drawing/2014/main" id="{1A0F1BD8-1C36-8209-6051-43045AC00C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9064" y="1484309"/>
            <a:ext cx="2937164" cy="4316415"/>
          </a:xfrm>
          <a:prstGeom prst="rect">
            <a:avLst/>
          </a:prstGeom>
        </p:spPr>
      </p:pic>
      <p:pic>
        <p:nvPicPr>
          <p:cNvPr id="9" name="VIDEO CI BALONCESTO">
            <a:hlinkClick r:id="" action="ppaction://media"/>
            <a:extLst>
              <a:ext uri="{FF2B5EF4-FFF2-40B4-BE49-F238E27FC236}">
                <a16:creationId xmlns:a16="http://schemas.microsoft.com/office/drawing/2014/main" id="{515A6AE4-0EE3-9310-8AEA-CECB0960EB1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70084" y="1484309"/>
            <a:ext cx="2937164" cy="43164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DBA3E35-32B4-4EED-8815-7932693B68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 t="27130" r="24398" b="41776"/>
          <a:stretch/>
        </p:blipFill>
        <p:spPr>
          <a:xfrm>
            <a:off x="3438481" y="1627185"/>
            <a:ext cx="2230583" cy="25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7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1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4533" t="21963" r="27861" b="10255"/>
          <a:stretch/>
        </p:blipFill>
        <p:spPr>
          <a:xfrm>
            <a:off x="0" y="0"/>
            <a:ext cx="12166265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7"/>
            <a:ext cx="12166265" cy="65919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0" y="540327"/>
            <a:ext cx="3815542" cy="14547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6208" r="21872" b="30705"/>
          <a:stretch/>
        </p:blipFill>
        <p:spPr>
          <a:xfrm>
            <a:off x="5449642" y="540327"/>
            <a:ext cx="1328738" cy="118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67223" y="1518440"/>
            <a:ext cx="7205290" cy="3967960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</a:pPr>
            <a:r>
              <a:rPr lang="es-CO" b="1" dirty="0">
                <a:solidFill>
                  <a:srgbClr val="002060"/>
                </a:solidFill>
              </a:rPr>
              <a:t>PRESENTAR  LOS CENTROS DE INTERÉS A LOS ESTUDIANTES DE LA IE ALBERTO LLERAS CAMARGO SEDE BACHILLERATO, PARA QUE ELIJAN DEFINITIVAMENTE EL CI EN EL QUE DESEAN PARTICIPAR Y APRENDER.</a:t>
            </a:r>
          </a:p>
          <a:p>
            <a:pPr algn="just">
              <a:lnSpc>
                <a:spcPct val="170000"/>
              </a:lnSpc>
            </a:pPr>
            <a:r>
              <a:rPr lang="es-CO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A2062F-0628-8F1B-38C3-9330C81E5B94}"/>
              </a:ext>
            </a:extLst>
          </p:cNvPr>
          <p:cNvSpPr txBox="1"/>
          <p:nvPr/>
        </p:nvSpPr>
        <p:spPr>
          <a:xfrm>
            <a:off x="2148406" y="146327"/>
            <a:ext cx="83725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B5271C"/>
                </a:solidFill>
                <a:latin typeface="Verdana Pro" panose="020B0604030504040204" pitchFamily="34" charset="0"/>
                <a:cs typeface="Arial" panose="020B0604020202020204" pitchFamily="34" charset="0"/>
              </a:rPr>
              <a:t>OBJETIVO DE LA REUNIÒN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76B8184-3A36-6397-2C62-B65D6BC89223}"/>
              </a:ext>
            </a:extLst>
          </p:cNvPr>
          <p:cNvSpPr/>
          <p:nvPr/>
        </p:nvSpPr>
        <p:spPr>
          <a:xfrm>
            <a:off x="2446986" y="146327"/>
            <a:ext cx="725698" cy="637865"/>
          </a:xfrm>
          <a:prstGeom prst="ellipse">
            <a:avLst/>
          </a:prstGeom>
          <a:solidFill>
            <a:srgbClr val="DF3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1.</a:t>
            </a:r>
            <a:endParaRPr lang="es-CO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6208" r="21872" b="30705"/>
          <a:stretch/>
        </p:blipFill>
        <p:spPr>
          <a:xfrm>
            <a:off x="138485" y="657246"/>
            <a:ext cx="1328738" cy="118012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666B02-8075-4302-EB0D-CA21638B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214" y="1647935"/>
            <a:ext cx="3049628" cy="28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79964" y="534621"/>
            <a:ext cx="6858000" cy="5418512"/>
          </a:xfrm>
        </p:spPr>
        <p:txBody>
          <a:bodyPr>
            <a:noAutofit/>
          </a:bodyPr>
          <a:lstStyle/>
          <a:p>
            <a:r>
              <a:rPr lang="es-ES" sz="9600" b="1" dirty="0">
                <a:solidFill>
                  <a:schemeClr val="bg1"/>
                </a:solidFill>
              </a:rPr>
              <a:t>CENTROS DE </a:t>
            </a:r>
            <a:br>
              <a:rPr lang="es-ES" sz="9600" b="1" dirty="0">
                <a:solidFill>
                  <a:schemeClr val="bg1"/>
                </a:solidFill>
              </a:rPr>
            </a:br>
            <a:br>
              <a:rPr lang="es-ES" sz="9600" b="1" dirty="0">
                <a:solidFill>
                  <a:schemeClr val="bg1"/>
                </a:solidFill>
              </a:rPr>
            </a:br>
            <a:r>
              <a:rPr lang="es-ES" sz="9600" b="1" dirty="0">
                <a:solidFill>
                  <a:schemeClr val="bg1"/>
                </a:solidFill>
              </a:rPr>
              <a:t>INTERÉS</a:t>
            </a:r>
            <a:endParaRPr lang="es-CO" sz="9600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D35B11A-0430-4CC9-D172-E49AFC693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 t="27130" r="24398" b="41776"/>
          <a:stretch/>
        </p:blipFill>
        <p:spPr>
          <a:xfrm>
            <a:off x="516069" y="1801091"/>
            <a:ext cx="2864439" cy="28855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736B13-CB92-7D6E-F380-196D6F76D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64" y="1679844"/>
            <a:ext cx="2563092" cy="28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45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277" t="28145" r="28729" b="16601"/>
          <a:stretch/>
        </p:blipFill>
        <p:spPr>
          <a:xfrm>
            <a:off x="0" y="0"/>
            <a:ext cx="12191999" cy="66418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6208" r="21872" b="30705"/>
          <a:stretch/>
        </p:blipFill>
        <p:spPr>
          <a:xfrm>
            <a:off x="358622" y="655259"/>
            <a:ext cx="1328738" cy="1180127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976B8184-3A36-6397-2C62-B65D6BC89223}"/>
              </a:ext>
            </a:extLst>
          </p:cNvPr>
          <p:cNvSpPr/>
          <p:nvPr/>
        </p:nvSpPr>
        <p:spPr>
          <a:xfrm>
            <a:off x="1124828" y="199406"/>
            <a:ext cx="781421" cy="556765"/>
          </a:xfrm>
          <a:prstGeom prst="ellipse">
            <a:avLst/>
          </a:prstGeom>
          <a:solidFill>
            <a:srgbClr val="DF3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3.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41152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7515B3-2EB3-2B48-A83B-0EBA5988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latin typeface="+mj-lt"/>
              </a:rPr>
              <a:t>CI EXPLORADORES DEL CONOCIMIENTO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C97254-EA91-3521-57D6-E45DAC601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702899"/>
            <a:ext cx="4243589" cy="391135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i="1" dirty="0">
                <a:latin typeface="+mn-lt"/>
              </a:rPr>
              <a:t>Exploradores del Conocimiento</a:t>
            </a:r>
            <a:r>
              <a:rPr lang="en-US" sz="2000" dirty="0">
                <a:latin typeface="+mn-lt"/>
              </a:rPr>
              <a:t> es un centro de interés que promueve el estudio del universo desde un enfoque interdisciplinario. A través de la integración de las ciencias, las matemáticas, las tecnologías y las artes, los estudiantes desarrollan su curiosidad científica, creatividad y pensamiento crítico al explorar fenómenos astronómicos como el sistema solar, los planetas y las leyes del movimiento, conectando el conocimiento con experiencias significativas</a:t>
            </a:r>
            <a:r>
              <a:rPr lang="en-US" sz="1700" dirty="0">
                <a:latin typeface="+mn-lt"/>
              </a:rPr>
              <a:t>.</a:t>
            </a:r>
          </a:p>
          <a:p>
            <a:r>
              <a:rPr lang="en-US" sz="1700" b="1" dirty="0">
                <a:latin typeface="+mn-lt"/>
              </a:rPr>
              <a:t>CUPO: 32 ESTUDIANTES</a:t>
            </a:r>
          </a:p>
        </p:txBody>
      </p:sp>
      <p:pic>
        <p:nvPicPr>
          <p:cNvPr id="6" name="Marcador de contenido 5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09F31ECC-9452-1DD7-14E0-20BD9C7D11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" r="-1" b="31835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74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A8860B-F1C3-918D-DBA8-66CF99C5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latin typeface="+mj-lt"/>
              </a:rPr>
              <a:t>CI DANZAS, RHYTHMS OF THE PLAINS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7A95D3-613D-C6D4-8AC2-D7B929205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872899"/>
            <a:ext cx="5310177" cy="3819400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1800" dirty="0">
                <a:latin typeface="+mn-lt"/>
              </a:rPr>
              <a:t>El centro de interés </a:t>
            </a:r>
            <a:r>
              <a:rPr lang="en-US" sz="1800" i="1" dirty="0">
                <a:latin typeface="+mn-lt"/>
              </a:rPr>
              <a:t>Danza Llanera</a:t>
            </a:r>
            <a:r>
              <a:rPr lang="en-US" sz="1800" dirty="0">
                <a:latin typeface="+mn-lt"/>
              </a:rPr>
              <a:t> promueve la preservación de la cultura del llano a través del arte del baile tradicional, integrando expresiones propias del joropo, el zapateo y la pareja llanera. Dirigido a estudiantes de bachillerato, este espacio articula la danza con las áreas de Español e Inglés, favoreciendo el desarrollo de la expresión oral y escrita, la comprensión cultural y la comunicación bilingüe. Así, los estudiantes fortalecen su identidad regional, habilidades comunicativas y motrices en un ambiente artístico, colaborativo y creativo.</a:t>
            </a:r>
          </a:p>
          <a:p>
            <a:r>
              <a:rPr lang="en-US" sz="1500" b="1" dirty="0">
                <a:latin typeface="+mn-lt"/>
              </a:rPr>
              <a:t>CUPO: 42 ESTUDIANTES</a:t>
            </a:r>
          </a:p>
          <a:p>
            <a:endParaRPr lang="en-US" sz="1500" dirty="0">
              <a:latin typeface="+mn-lt"/>
            </a:endParaRPr>
          </a:p>
        </p:txBody>
      </p:sp>
      <p:pic>
        <p:nvPicPr>
          <p:cNvPr id="6" name="Marcador de contenido 5" descr="Texto&#10;&#10;El contenido generado por IA puede ser incorrecto.">
            <a:extLst>
              <a:ext uri="{FF2B5EF4-FFF2-40B4-BE49-F238E27FC236}">
                <a16:creationId xmlns:a16="http://schemas.microsoft.com/office/drawing/2014/main" id="{FB137443-B32A-7935-521B-F7D2354755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" r="2" b="131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6C041B1-FD89-72E9-4F4E-2052627D2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18288"/>
            <a:ext cx="12188952" cy="68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7877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8AF25-0BB5-9542-B893-49297952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CI MANUALIDADES SENSORIALES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BDDE1B2-B3AB-1ABC-9CB3-48460FEF81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1" y="1512032"/>
            <a:ext cx="2225039" cy="4594623"/>
          </a:xfrm>
        </p:spPr>
      </p:pic>
      <p:pic>
        <p:nvPicPr>
          <p:cNvPr id="8" name="Marcador de contenido 7" descr="Imagen que contiene azul, tabla, alimentos&#10;&#10;El contenido generado por IA puede ser incorrecto.">
            <a:extLst>
              <a:ext uri="{FF2B5EF4-FFF2-40B4-BE49-F238E27FC236}">
                <a16:creationId xmlns:a16="http://schemas.microsoft.com/office/drawing/2014/main" id="{655CBED7-220A-D7A0-06DF-D9106AC533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1582340"/>
            <a:ext cx="3048000" cy="2377837"/>
          </a:xfrm>
        </p:spPr>
      </p:pic>
      <p:pic>
        <p:nvPicPr>
          <p:cNvPr id="10" name="Imagen 9" descr="Imagen que contiene tabla&#10;&#10;El contenido generado por IA puede ser incorrecto.">
            <a:extLst>
              <a:ext uri="{FF2B5EF4-FFF2-40B4-BE49-F238E27FC236}">
                <a16:creationId xmlns:a16="http://schemas.microsoft.com/office/drawing/2014/main" id="{E6BC09DD-3C8A-9429-0A46-94E0A37FA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 b="20865"/>
          <a:stretch>
            <a:fillRect/>
          </a:stretch>
        </p:blipFill>
        <p:spPr>
          <a:xfrm>
            <a:off x="3299460" y="3977559"/>
            <a:ext cx="3048000" cy="221678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35FDD91-3D7A-3B0B-5127-1DFAD6DBF7ED}"/>
              </a:ext>
            </a:extLst>
          </p:cNvPr>
          <p:cNvSpPr txBox="1"/>
          <p:nvPr/>
        </p:nvSpPr>
        <p:spPr>
          <a:xfrm>
            <a:off x="6598920" y="1582340"/>
            <a:ext cx="51635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dirty="0"/>
              <a:t>El Centro de Interés </a:t>
            </a:r>
            <a:r>
              <a:rPr lang="es-MX" b="1" dirty="0"/>
              <a:t>“Manualidades Sensoriales”</a:t>
            </a:r>
            <a:r>
              <a:rPr lang="es-MX" dirty="0"/>
              <a:t> tiene como propósito desarrollar la creatividad y la conciencia corporal de los estudiantes a través de experiencias artísticas que estimulan los sentidos. Mediante la elaboración de manualidades, se integran saberes de </a:t>
            </a:r>
            <a:r>
              <a:rPr lang="es-MX" b="1" dirty="0"/>
              <a:t>Biología</a:t>
            </a:r>
            <a:r>
              <a:rPr lang="es-MX" dirty="0"/>
              <a:t> (órganos del cuerpo y funciones sensoriales), </a:t>
            </a:r>
            <a:r>
              <a:rPr lang="es-MX" b="1" dirty="0"/>
              <a:t>Ciencias Sociales</a:t>
            </a:r>
            <a:r>
              <a:rPr lang="es-MX" dirty="0"/>
              <a:t> (el cuidado del cuerpo en diferentes contextos culturales y sociales) y </a:t>
            </a:r>
            <a:r>
              <a:rPr lang="es-MX" b="1" dirty="0"/>
              <a:t>Arte</a:t>
            </a:r>
            <a:r>
              <a:rPr lang="es-MX" dirty="0"/>
              <a:t> (aplicación de materiales, colores y texturas para representar el cuerpo humano). Esta propuesta promueve el aprendizaje significativo mediante el trabajo colaborativo, la exploración sensorial y el fortalecimiento de habilidades motrices y expresivas. </a:t>
            </a:r>
            <a:r>
              <a:rPr lang="es-MX" b="1" dirty="0"/>
              <a:t>CUPO</a:t>
            </a:r>
            <a:r>
              <a:rPr lang="es-MX" dirty="0"/>
              <a:t>: </a:t>
            </a:r>
            <a:r>
              <a:rPr lang="es-MX" b="1" dirty="0"/>
              <a:t>40 ESTUDIANTES</a:t>
            </a:r>
          </a:p>
        </p:txBody>
      </p:sp>
    </p:spTree>
    <p:extLst>
      <p:ext uri="{BB962C8B-B14F-4D97-AF65-F5344CB8AC3E}">
        <p14:creationId xmlns:p14="http://schemas.microsoft.com/office/powerpoint/2010/main" val="34239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8090</TotalTime>
  <Words>2792</Words>
  <Application>Microsoft Office PowerPoint</Application>
  <PresentationFormat>Panorámica</PresentationFormat>
  <Paragraphs>114</Paragraphs>
  <Slides>34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Arial</vt:lpstr>
      <vt:lpstr>Arial MT</vt:lpstr>
      <vt:lpstr>Arial Rounded MT Bold</vt:lpstr>
      <vt:lpstr>Calibri</vt:lpstr>
      <vt:lpstr>Helvetica</vt:lpstr>
      <vt:lpstr>Verdana</vt:lpstr>
      <vt:lpstr>Verdana Pro</vt:lpstr>
      <vt:lpstr>Tema de Office</vt:lpstr>
      <vt:lpstr>PROGRAMA DE TUTORÍAS PARA EL APRENDIZAJE Y LA FORMACIÓN INTEGRAL</vt:lpstr>
      <vt:lpstr>         GRUPO DINAMIZADOR</vt:lpstr>
      <vt:lpstr>AGENDA DE TRABAJO</vt:lpstr>
      <vt:lpstr>Presentación de PowerPoint</vt:lpstr>
      <vt:lpstr>CENTROS DE   INTERÉS</vt:lpstr>
      <vt:lpstr>Presentación de PowerPoint</vt:lpstr>
      <vt:lpstr>CI EXPLORADORES DEL CONOCIMIENTO</vt:lpstr>
      <vt:lpstr>CI DANZAS, RHYTHMS OF THE PLAINS</vt:lpstr>
      <vt:lpstr>CI MANUALIDADES SENSORIALES</vt:lpstr>
      <vt:lpstr>CI RECICREA</vt:lpstr>
      <vt:lpstr>CI CANTO</vt:lpstr>
      <vt:lpstr>CI MÚSICA</vt:lpstr>
      <vt:lpstr>CI DIBUJO</vt:lpstr>
      <vt:lpstr>CI DIVIERTETE CREANDO</vt:lpstr>
      <vt:lpstr>CI ENGLISH CLUB, ENGLISH FUN</vt:lpstr>
      <vt:lpstr>CI CUERPO, MÚSICA Y LITERATURA</vt:lpstr>
      <vt:lpstr>CI LECTURA VIVA</vt:lpstr>
      <vt:lpstr>CI DEFENSORES DEL DERECHO</vt:lpstr>
      <vt:lpstr>CI FRANCÉS</vt:lpstr>
      <vt:lpstr>CI SOY + (MÁS)</vt:lpstr>
      <vt:lpstr>CI DOULINGO ENGLISH CHALLENGE</vt:lpstr>
      <vt:lpstr>CI TALLER COLIBRÍ</vt:lpstr>
      <vt:lpstr>CI GRANDES CHEFCITOS</vt:lpstr>
      <vt:lpstr>CI NARRATIVAS DEL ANIME</vt:lpstr>
      <vt:lpstr>CI ARTE, JOYERIA ARTESANAL</vt:lpstr>
      <vt:lpstr>CI JUEGOS DE MESA (AJEDREZ)</vt:lpstr>
      <vt:lpstr>CI LOS CAZA DINERO</vt:lpstr>
      <vt:lpstr>CI BALONCESTO</vt:lpstr>
      <vt:lpstr>NORMAS DE LOS CENTROS DE INTERÉS 2025</vt:lpstr>
      <vt:lpstr>N0RMAS CENTROS DE INTERES</vt:lpstr>
      <vt:lpstr>N0RMAS CENTROS DE INTERES</vt:lpstr>
      <vt:lpstr>N0RMAS CENTROS DE INTERES</vt:lpstr>
      <vt:lpstr>"Cuando encuentras tu centro de interés, encuentras tu propósito":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kenny Murillo Losada</dc:creator>
  <cp:lastModifiedBy>alba malagon Perilla</cp:lastModifiedBy>
  <cp:revision>606</cp:revision>
  <dcterms:modified xsi:type="dcterms:W3CDTF">2025-07-28T15:33:35Z</dcterms:modified>
</cp:coreProperties>
</file>